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2" r:id="rId4"/>
    <p:sldId id="260" r:id="rId5"/>
    <p:sldId id="264" r:id="rId6"/>
    <p:sldId id="263" r:id="rId7"/>
    <p:sldId id="265" r:id="rId8"/>
    <p:sldId id="259" r:id="rId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56E82"/>
    <a:srgbClr val="4BACC6"/>
    <a:srgbClr val="FEFEFE"/>
    <a:srgbClr val="7F7F7F"/>
    <a:srgbClr val="D0E3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3999" cy="59301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1457" y="119380"/>
            <a:ext cx="6898005" cy="1404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50" b="1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48410" y="1437322"/>
            <a:ext cx="6903084" cy="2411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7E7E7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3810" y="1143000"/>
            <a:ext cx="8839199" cy="19992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x-none" sz="2400" spc="560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Hibridni skup</a:t>
            </a:r>
            <a:r>
              <a:rPr lang="en-US" sz="2400" spc="560" dirty="0">
                <a:solidFill>
                  <a:srgbClr val="FEFEFE"/>
                </a:solidFill>
                <a:latin typeface="+mn-lt"/>
              </a:rPr>
              <a:t/>
            </a:r>
            <a:br>
              <a:rPr lang="en-US" sz="2400" spc="560" dirty="0">
                <a:solidFill>
                  <a:srgbClr val="FEFEFE"/>
                </a:solidFill>
                <a:latin typeface="+mn-lt"/>
              </a:rPr>
            </a:br>
            <a:endParaRPr sz="2400" spc="240" dirty="0">
              <a:solidFill>
                <a:srgbClr val="FEFEFE"/>
              </a:solidFill>
              <a:latin typeface="+mn-lt"/>
            </a:endParaRPr>
          </a:p>
          <a:p>
            <a:pPr marL="12700" algn="ctr">
              <a:lnSpc>
                <a:spcPct val="100000"/>
              </a:lnSpc>
              <a:spcBef>
                <a:spcPts val="80"/>
              </a:spcBef>
            </a:pPr>
            <a:r>
              <a:rPr sz="4000" i="1" spc="409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COVID</a:t>
            </a:r>
            <a:r>
              <a:rPr sz="4000" i="1" spc="-315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sz="4000" i="1" spc="85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-19</a:t>
            </a:r>
            <a:r>
              <a:rPr lang="en-US" sz="4000" i="1" spc="85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</a:t>
            </a:r>
            <a:r>
              <a:rPr lang="x-none" sz="4000" i="1" spc="85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x-none" sz="4000" i="1" spc="85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x-none" sz="4000" i="1" spc="85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šta smo naučili do sada?</a:t>
            </a:r>
            <a:endParaRPr sz="4000" i="1" dirty="0">
              <a:solidFill>
                <a:srgbClr val="FEFE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419100" y="3608714"/>
            <a:ext cx="8305800" cy="113518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065" marR="247015" algn="ctr">
              <a:lnSpc>
                <a:spcPct val="100800"/>
              </a:lnSpc>
            </a:pPr>
            <a:r>
              <a:rPr lang="x-none" sz="2400" b="1" spc="215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11</a:t>
            </a:r>
            <a:r>
              <a:rPr sz="2400" b="1" spc="215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lang="x-none" sz="2400" b="1" spc="215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13</a:t>
            </a:r>
            <a:r>
              <a:rPr sz="2400" b="1" spc="215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r>
              <a:rPr lang="x-none" sz="2400" b="1" spc="215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sz="2400" b="1" spc="215" dirty="0" err="1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jun</a:t>
            </a:r>
            <a:r>
              <a:rPr sz="2400" b="1" spc="-200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sz="2400" b="1" spc="270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202</a:t>
            </a:r>
            <a:r>
              <a:rPr lang="x-none" sz="2400" b="1" spc="270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</a:t>
            </a:r>
            <a:r>
              <a:rPr sz="2400" b="1" spc="270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</a:t>
            </a:r>
            <a:r>
              <a:rPr sz="2400" b="1" spc="-235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sz="2400" b="1" spc="260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(</a:t>
            </a:r>
            <a:r>
              <a:rPr sz="2400" b="1" spc="260" dirty="0" err="1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petak</a:t>
            </a:r>
            <a:r>
              <a:rPr lang="en-US" sz="2400" b="1" spc="260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</a:t>
            </a:r>
            <a:r>
              <a:rPr sz="2400" b="1" spc="260" smtClean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ned</a:t>
            </a:r>
            <a:r>
              <a:rPr lang="x-none" sz="2400" b="1" spc="260" dirty="0" smtClean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</a:t>
            </a:r>
            <a:r>
              <a:rPr sz="2400" b="1" spc="260" smtClean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elja</a:t>
            </a:r>
            <a:r>
              <a:rPr sz="2400" b="1" spc="260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) </a:t>
            </a:r>
            <a:endParaRPr lang="x-none" sz="2400" b="1" spc="260" dirty="0">
              <a:solidFill>
                <a:srgbClr val="FEFE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2065" marR="247015" algn="ctr">
              <a:lnSpc>
                <a:spcPct val="100800"/>
              </a:lnSpc>
            </a:pPr>
            <a:endParaRPr lang="x-none" sz="2400" b="1" spc="260" dirty="0">
              <a:solidFill>
                <a:srgbClr val="FEFE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2065" marR="247015" algn="ctr">
              <a:lnSpc>
                <a:spcPct val="100800"/>
              </a:lnSpc>
            </a:pPr>
            <a:r>
              <a:rPr lang="x-none" sz="2400" b="1" spc="300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Vrnjačka Banja</a:t>
            </a:r>
            <a:r>
              <a:rPr sz="2400" b="1" spc="300" dirty="0">
                <a:solidFill>
                  <a:srgbClr val="FEFEF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endParaRPr sz="2400" dirty="0">
              <a:solidFill>
                <a:srgbClr val="FEFEF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026" name="Picture 2" descr="MedScape - Naslovna">
            <a:extLst>
              <a:ext uri="{FF2B5EF4-FFF2-40B4-BE49-F238E27FC236}">
                <a16:creationId xmlns:a16="http://schemas.microsoft.com/office/drawing/2014/main" xmlns="" id="{848E076A-FF48-4084-8004-41175B994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6589" y="5170003"/>
            <a:ext cx="2438400" cy="95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2600" y="-63964"/>
            <a:ext cx="6172200" cy="50911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x-none" sz="3200" spc="19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PRELIMINARNA AGENDA</a:t>
            </a:r>
            <a:endParaRPr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xmlns="" id="{A9F97215-BFF5-40C8-8F18-289254A9D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35012155"/>
              </p:ext>
            </p:extLst>
          </p:nvPr>
        </p:nvGraphicFramePr>
        <p:xfrm>
          <a:off x="228600" y="450466"/>
          <a:ext cx="8724899" cy="612648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xmlns="" val="2732075646"/>
                    </a:ext>
                  </a:extLst>
                </a:gridCol>
                <a:gridCol w="3771899">
                  <a:extLst>
                    <a:ext uri="{9D8B030D-6E8A-4147-A177-3AD203B41FA5}">
                      <a16:colId xmlns:a16="http://schemas.microsoft.com/office/drawing/2014/main" xmlns="" val="2014440459"/>
                    </a:ext>
                  </a:extLst>
                </a:gridCol>
              </a:tblGrid>
              <a:tr h="262564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lang="x-none" sz="1800" b="1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Predavač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rgbClr val="4BACC6">
                            <a:shade val="30000"/>
                            <a:satMod val="115000"/>
                          </a:srgbClr>
                        </a:gs>
                        <a:gs pos="50000">
                          <a:srgbClr val="4BACC6">
                            <a:shade val="67500"/>
                            <a:satMod val="115000"/>
                          </a:srgbClr>
                        </a:gs>
                        <a:gs pos="100000">
                          <a:srgbClr val="4BACC6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</a:pPr>
                      <a:r>
                        <a:rPr lang="x-none" sz="1800" b="1" noProof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Naziv predavanja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gradFill flip="none" rotWithShape="1">
                      <a:gsLst>
                        <a:gs pos="0">
                          <a:srgbClr val="4BACC6">
                            <a:shade val="30000"/>
                            <a:satMod val="115000"/>
                          </a:srgbClr>
                        </a:gs>
                        <a:gs pos="50000">
                          <a:srgbClr val="4BACC6">
                            <a:shade val="67500"/>
                            <a:satMod val="115000"/>
                          </a:srgbClr>
                        </a:gs>
                        <a:gs pos="100000">
                          <a:srgbClr val="4BACC6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20173198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/>
                      <a:r>
                        <a:rPr lang="x-none" sz="1400" i="1" noProof="0" dirty="0">
                          <a:solidFill>
                            <a:srgbClr val="256E82"/>
                          </a:solidFill>
                          <a:latin typeface="+mn-lt"/>
                        </a:rPr>
                        <a:t>Predstavnici Svetske zdravstvene organizacije (SZO) u Srbiji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sz="1400" noProof="0">
                          <a:solidFill>
                            <a:srgbClr val="256E82"/>
                          </a:solidFill>
                          <a:latin typeface="+mn-lt"/>
                        </a:rPr>
                        <a:t>Uvodna reč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191818098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/>
                      <a:r>
                        <a:rPr lang="x-none" sz="1400" b="1" noProof="0">
                          <a:solidFill>
                            <a:srgbClr val="256E82"/>
                          </a:solidFill>
                          <a:latin typeface="+mn-lt"/>
                        </a:rPr>
                        <a:t>Doc. dr Marija Zdravković</a:t>
                      </a:r>
                    </a:p>
                    <a:p>
                      <a:pPr algn="l"/>
                      <a:r>
                        <a:rPr lang="x-none" sz="1400" b="0" i="1" noProof="0">
                          <a:solidFill>
                            <a:srgbClr val="256E82"/>
                          </a:solidFill>
                          <a:latin typeface="+mn-lt"/>
                        </a:rPr>
                        <a:t>KBC "Bežanijska kosa"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sz="1400" noProof="0" dirty="0">
                          <a:solidFill>
                            <a:srgbClr val="256E82"/>
                          </a:solidFill>
                          <a:latin typeface="+mn-lt"/>
                        </a:rPr>
                        <a:t>Post-</a:t>
                      </a:r>
                      <a:r>
                        <a:rPr lang="x-none" sz="1400" noProof="0" dirty="0" err="1">
                          <a:solidFill>
                            <a:srgbClr val="256E82"/>
                          </a:solidFill>
                          <a:latin typeface="+mn-lt"/>
                        </a:rPr>
                        <a:t>kovid</a:t>
                      </a:r>
                      <a:r>
                        <a:rPr lang="x-none" sz="1400" noProof="0" dirty="0">
                          <a:solidFill>
                            <a:srgbClr val="256E82"/>
                          </a:solidFill>
                          <a:latin typeface="+mn-lt"/>
                        </a:rPr>
                        <a:t> sindrom iz ugla kardiologa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427167012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/>
                      <a:r>
                        <a:rPr lang="x-none" sz="1400" b="1" noProof="0" dirty="0">
                          <a:solidFill>
                            <a:srgbClr val="256E82"/>
                          </a:solidFill>
                          <a:latin typeface="+mn-lt"/>
                        </a:rPr>
                        <a:t>Prof. dr Jovica Milovanović</a:t>
                      </a:r>
                    </a:p>
                    <a:p>
                      <a:pPr algn="l"/>
                      <a:r>
                        <a:rPr lang="x-none" sz="1400" i="1" noProof="0" dirty="0">
                          <a:solidFill>
                            <a:srgbClr val="256E82"/>
                          </a:solidFill>
                          <a:latin typeface="+mn-lt"/>
                        </a:rPr>
                        <a:t>Klinika za otorinolaringologiju i maksilofacijalnu hirurgiju, </a:t>
                      </a:r>
                      <a:endParaRPr lang="en-US" sz="1400" i="1" noProof="0" dirty="0">
                        <a:solidFill>
                          <a:srgbClr val="256E82"/>
                        </a:solidFill>
                        <a:latin typeface="+mn-lt"/>
                      </a:endParaRPr>
                    </a:p>
                    <a:p>
                      <a:pPr algn="l"/>
                      <a:r>
                        <a:rPr lang="en-US" sz="1400" i="1" noProof="0" dirty="0" err="1">
                          <a:solidFill>
                            <a:srgbClr val="256E82"/>
                          </a:solidFill>
                          <a:latin typeface="+mn-lt"/>
                        </a:rPr>
                        <a:t>Klin</a:t>
                      </a:r>
                      <a:r>
                        <a:rPr lang="x-none" sz="1400" i="1" noProof="0" dirty="0" err="1">
                          <a:solidFill>
                            <a:srgbClr val="256E82"/>
                          </a:solidFill>
                          <a:latin typeface="+mn-lt"/>
                        </a:rPr>
                        <a:t>ički</a:t>
                      </a:r>
                      <a:r>
                        <a:rPr lang="x-none" sz="1400" i="1" noProof="0" dirty="0">
                          <a:solidFill>
                            <a:srgbClr val="256E82"/>
                          </a:solidFill>
                          <a:latin typeface="+mn-lt"/>
                        </a:rPr>
                        <a:t> centar Srbije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sz="1400" noProof="0" dirty="0">
                          <a:solidFill>
                            <a:srgbClr val="256E82"/>
                          </a:solidFill>
                          <a:latin typeface="+mn-lt"/>
                        </a:rPr>
                        <a:t>COVID-19 i primena antibiotika</a:t>
                      </a:r>
                    </a:p>
                    <a:p>
                      <a:pPr algn="l"/>
                      <a:r>
                        <a:rPr lang="x-none" sz="1400" noProof="0" dirty="0">
                          <a:solidFill>
                            <a:srgbClr val="256E82"/>
                          </a:solidFill>
                          <a:latin typeface="+mn-lt"/>
                        </a:rPr>
                        <a:t>ACE2 receptori – ulazno mesto </a:t>
                      </a:r>
                      <a:r>
                        <a:rPr lang="en-US" sz="1400" noProof="0" dirty="0">
                          <a:solidFill>
                            <a:srgbClr val="256E82"/>
                          </a:solidFill>
                          <a:latin typeface="+mn-lt"/>
                        </a:rPr>
                        <a:t>SARS-CoV-2</a:t>
                      </a:r>
                      <a:r>
                        <a:rPr lang="x-none" sz="1400" noProof="0" dirty="0">
                          <a:solidFill>
                            <a:srgbClr val="256E82"/>
                          </a:solidFill>
                          <a:latin typeface="+mn-lt"/>
                        </a:rPr>
                        <a:t> virusa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062469787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/>
                      <a:r>
                        <a:rPr lang="x-none" sz="1400" b="1" noProof="0" dirty="0">
                          <a:solidFill>
                            <a:srgbClr val="256E82"/>
                          </a:solidFill>
                          <a:latin typeface="+mn-lt"/>
                        </a:rPr>
                        <a:t>Prof. dr Predrag Minić</a:t>
                      </a:r>
                    </a:p>
                    <a:p>
                      <a:pPr algn="l"/>
                      <a:r>
                        <a:rPr lang="x-none" sz="1400" i="1" noProof="0" dirty="0">
                          <a:solidFill>
                            <a:srgbClr val="256E82"/>
                          </a:solidFill>
                          <a:latin typeface="+mn-lt"/>
                        </a:rPr>
                        <a:t>Institut za zdravstvenu zaštitu majke i deteta Srbije </a:t>
                      </a:r>
                    </a:p>
                    <a:p>
                      <a:pPr algn="l"/>
                      <a:r>
                        <a:rPr lang="x-none" sz="1400" i="1" noProof="0" dirty="0">
                          <a:solidFill>
                            <a:srgbClr val="256E82"/>
                          </a:solidFill>
                          <a:latin typeface="+mn-lt"/>
                        </a:rPr>
                        <a:t>,,Dr Vukan Čupić’’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400" noProof="0" dirty="0">
                          <a:solidFill>
                            <a:srgbClr val="256E82"/>
                          </a:solidFill>
                          <a:latin typeface="+mn-lt"/>
                        </a:rPr>
                        <a:t>COVID-19 kod dece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420666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/>
                      <a:r>
                        <a:rPr lang="x-none" sz="1400" b="1" noProof="0">
                          <a:solidFill>
                            <a:srgbClr val="256E82"/>
                          </a:solidFill>
                          <a:latin typeface="+mn-lt"/>
                        </a:rPr>
                        <a:t>Prof. dr Miloš Marković</a:t>
                      </a:r>
                    </a:p>
                    <a:p>
                      <a:pPr algn="l"/>
                      <a:r>
                        <a:rPr lang="x-none" sz="1400" i="1" noProof="0">
                          <a:solidFill>
                            <a:srgbClr val="256E82"/>
                          </a:solidFill>
                          <a:latin typeface="+mn-lt"/>
                        </a:rPr>
                        <a:t>Institut za mikrobiologiju i imunologiju, </a:t>
                      </a:r>
                    </a:p>
                    <a:p>
                      <a:pPr algn="l"/>
                      <a:r>
                        <a:rPr lang="x-none" sz="1400" i="1" noProof="0">
                          <a:solidFill>
                            <a:srgbClr val="256E82"/>
                          </a:solidFill>
                          <a:latin typeface="+mn-lt"/>
                        </a:rPr>
                        <a:t>Medicinski fakultet Beograd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sz="1400" noProof="0" dirty="0">
                          <a:solidFill>
                            <a:srgbClr val="256E82"/>
                          </a:solidFill>
                          <a:latin typeface="+mn-lt"/>
                        </a:rPr>
                        <a:t>COVID-19: </a:t>
                      </a:r>
                      <a:r>
                        <a:rPr lang="x-none" sz="1400" noProof="0" dirty="0" err="1">
                          <a:solidFill>
                            <a:srgbClr val="256E82"/>
                          </a:solidFill>
                          <a:latin typeface="+mn-lt"/>
                        </a:rPr>
                        <a:t>Imunski</a:t>
                      </a:r>
                      <a:r>
                        <a:rPr lang="x-none" sz="1400" noProof="0" dirty="0">
                          <a:solidFill>
                            <a:srgbClr val="256E82"/>
                          </a:solidFill>
                          <a:latin typeface="+mn-lt"/>
                        </a:rPr>
                        <a:t> odgovor i vakcinacija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72127504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/>
                      <a:r>
                        <a:rPr lang="x-none" sz="1400" b="1" noProof="0" dirty="0">
                          <a:solidFill>
                            <a:srgbClr val="256E82"/>
                          </a:solidFill>
                          <a:latin typeface="+mn-lt"/>
                        </a:rPr>
                        <a:t>Prof. dr Srđan Pešić</a:t>
                      </a:r>
                    </a:p>
                    <a:p>
                      <a:pPr algn="l"/>
                      <a:r>
                        <a:rPr lang="x-none" sz="1400" i="1" noProof="0" dirty="0">
                          <a:solidFill>
                            <a:srgbClr val="256E82"/>
                          </a:solidFill>
                          <a:latin typeface="+mn-lt"/>
                        </a:rPr>
                        <a:t>Katedra za farmakologiju sa toksikologijom</a:t>
                      </a:r>
                      <a:r>
                        <a:rPr lang="en-US" sz="1400" i="1" noProof="0" dirty="0">
                          <a:solidFill>
                            <a:srgbClr val="256E82"/>
                          </a:solidFill>
                          <a:latin typeface="+mn-lt"/>
                        </a:rPr>
                        <a:t>,</a:t>
                      </a:r>
                      <a:r>
                        <a:rPr lang="x-none" sz="1400" i="1" noProof="0" dirty="0">
                          <a:solidFill>
                            <a:srgbClr val="256E82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algn="l"/>
                      <a:r>
                        <a:rPr lang="x-none" sz="1400" i="1" noProof="0" dirty="0">
                          <a:solidFill>
                            <a:srgbClr val="256E82"/>
                          </a:solidFill>
                          <a:latin typeface="+mn-lt"/>
                        </a:rPr>
                        <a:t>Medicinskog fakulteta u Nišu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sz="1400" noProof="0" dirty="0">
                          <a:solidFill>
                            <a:srgbClr val="256E82"/>
                          </a:solidFill>
                          <a:latin typeface="+mn-lt"/>
                        </a:rPr>
                        <a:t>COVID-19: Terapijski protokol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800693956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400" b="1" noProof="0" dirty="0" err="1">
                          <a:solidFill>
                            <a:srgbClr val="256E82"/>
                          </a:solidFill>
                          <a:latin typeface="+mn-lt"/>
                        </a:rPr>
                        <a:t>Ass</a:t>
                      </a:r>
                      <a:r>
                        <a:rPr lang="x-none" sz="1400" b="1" noProof="0" dirty="0">
                          <a:solidFill>
                            <a:srgbClr val="256E82"/>
                          </a:solidFill>
                          <a:latin typeface="+mn-lt"/>
                        </a:rPr>
                        <a:t>. dr Marija Milenković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400" i="1" noProof="0" dirty="0">
                          <a:solidFill>
                            <a:srgbClr val="256E82"/>
                          </a:solidFill>
                          <a:latin typeface="+mn-lt"/>
                        </a:rPr>
                        <a:t>Služba anesteziologije i </a:t>
                      </a:r>
                      <a:r>
                        <a:rPr lang="x-none" sz="1400" i="1" noProof="0" dirty="0" err="1">
                          <a:solidFill>
                            <a:srgbClr val="256E82"/>
                          </a:solidFill>
                          <a:latin typeface="+mn-lt"/>
                        </a:rPr>
                        <a:t>reanimatologije</a:t>
                      </a:r>
                      <a:r>
                        <a:rPr lang="x-none" sz="1400" i="1" noProof="0" dirty="0">
                          <a:solidFill>
                            <a:srgbClr val="256E82"/>
                          </a:solidFill>
                          <a:latin typeface="+mn-lt"/>
                        </a:rPr>
                        <a:t>, Urgentni centar,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i="1" noProof="0" dirty="0" err="1">
                          <a:solidFill>
                            <a:srgbClr val="256E82"/>
                          </a:solidFill>
                          <a:latin typeface="+mn-lt"/>
                        </a:rPr>
                        <a:t>Klin</a:t>
                      </a:r>
                      <a:r>
                        <a:rPr lang="x-none" sz="1400" i="1" noProof="0" dirty="0" err="1">
                          <a:solidFill>
                            <a:srgbClr val="256E82"/>
                          </a:solidFill>
                          <a:latin typeface="+mn-lt"/>
                        </a:rPr>
                        <a:t>ički</a:t>
                      </a:r>
                      <a:r>
                        <a:rPr lang="x-none" sz="1400" i="1" noProof="0" dirty="0">
                          <a:solidFill>
                            <a:srgbClr val="256E82"/>
                          </a:solidFill>
                          <a:latin typeface="+mn-lt"/>
                        </a:rPr>
                        <a:t> centar Srbije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sz="1400" noProof="0" dirty="0">
                          <a:solidFill>
                            <a:srgbClr val="256E82"/>
                          </a:solidFill>
                          <a:latin typeface="+mn-lt"/>
                        </a:rPr>
                        <a:t>Primena </a:t>
                      </a:r>
                      <a:r>
                        <a:rPr lang="x-none" sz="1400" noProof="0" dirty="0" err="1">
                          <a:solidFill>
                            <a:srgbClr val="256E82"/>
                          </a:solidFill>
                          <a:latin typeface="+mn-lt"/>
                        </a:rPr>
                        <a:t>kortikosteroida</a:t>
                      </a:r>
                      <a:r>
                        <a:rPr lang="x-none" sz="1400" noProof="0" dirty="0">
                          <a:solidFill>
                            <a:srgbClr val="256E82"/>
                          </a:solidFill>
                          <a:latin typeface="+mn-lt"/>
                        </a:rPr>
                        <a:t> u lečenju </a:t>
                      </a:r>
                      <a:r>
                        <a:rPr lang="x-none" sz="1400" noProof="0" dirty="0" err="1">
                          <a:solidFill>
                            <a:srgbClr val="256E82"/>
                          </a:solidFill>
                          <a:latin typeface="+mn-lt"/>
                        </a:rPr>
                        <a:t>kovid</a:t>
                      </a:r>
                      <a:r>
                        <a:rPr lang="x-none" sz="1400" noProof="0" dirty="0">
                          <a:solidFill>
                            <a:srgbClr val="256E82"/>
                          </a:solidFill>
                          <a:latin typeface="+mn-lt"/>
                        </a:rPr>
                        <a:t> infekcije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1457504909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/>
                      <a:r>
                        <a:rPr lang="x-none" sz="1400" b="1" noProof="0" dirty="0">
                          <a:solidFill>
                            <a:srgbClr val="256E82"/>
                          </a:solidFill>
                          <a:latin typeface="+mn-lt"/>
                        </a:rPr>
                        <a:t>Prof. dr Milan </a:t>
                      </a:r>
                      <a:r>
                        <a:rPr lang="x-none" sz="1400" b="1" noProof="0" dirty="0" err="1">
                          <a:solidFill>
                            <a:srgbClr val="256E82"/>
                          </a:solidFill>
                          <a:latin typeface="+mn-lt"/>
                        </a:rPr>
                        <a:t>Latas</a:t>
                      </a:r>
                      <a:endParaRPr lang="x-none" sz="1400" b="1" noProof="0" dirty="0">
                        <a:solidFill>
                          <a:srgbClr val="256E82"/>
                        </a:solidFill>
                        <a:latin typeface="+mn-lt"/>
                      </a:endParaRPr>
                    </a:p>
                    <a:p>
                      <a:pPr algn="l"/>
                      <a:r>
                        <a:rPr lang="x-none" sz="1400" i="1" noProof="0" dirty="0">
                          <a:solidFill>
                            <a:srgbClr val="256E82"/>
                          </a:solidFill>
                          <a:latin typeface="+mn-lt"/>
                        </a:rPr>
                        <a:t>Klinika za psihijatriju, </a:t>
                      </a:r>
                    </a:p>
                    <a:p>
                      <a:pPr algn="l"/>
                      <a:r>
                        <a:rPr lang="en-US" sz="1400" i="1" noProof="0" dirty="0" err="1">
                          <a:solidFill>
                            <a:srgbClr val="256E82"/>
                          </a:solidFill>
                          <a:latin typeface="+mn-lt"/>
                        </a:rPr>
                        <a:t>Klin</a:t>
                      </a:r>
                      <a:r>
                        <a:rPr lang="x-none" sz="1400" i="1" noProof="0" dirty="0" err="1">
                          <a:solidFill>
                            <a:srgbClr val="256E82"/>
                          </a:solidFill>
                          <a:latin typeface="+mn-lt"/>
                        </a:rPr>
                        <a:t>ički</a:t>
                      </a:r>
                      <a:r>
                        <a:rPr lang="x-none" sz="1400" i="1" noProof="0" dirty="0">
                          <a:solidFill>
                            <a:srgbClr val="256E82"/>
                          </a:solidFill>
                          <a:latin typeface="+mn-lt"/>
                        </a:rPr>
                        <a:t> centar Srbije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x-none" sz="1400" noProof="0" dirty="0">
                          <a:solidFill>
                            <a:srgbClr val="256E82"/>
                          </a:solidFill>
                          <a:latin typeface="+mn-lt"/>
                        </a:rPr>
                        <a:t>COVID-19: Aktuelno stanje mentalnog zdravlja</a:t>
                      </a:r>
                    </a:p>
                    <a:p>
                      <a:pPr algn="l"/>
                      <a:r>
                        <a:rPr lang="x-none" sz="1400" noProof="0" dirty="0">
                          <a:solidFill>
                            <a:srgbClr val="256E82"/>
                          </a:solidFill>
                          <a:latin typeface="+mn-lt"/>
                        </a:rPr>
                        <a:t>sa osvrtom na zdravstvene radnike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xmlns="" val="299317466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8B7FA1BE-BE23-4971-9670-90B11DE321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90452319"/>
              </p:ext>
            </p:extLst>
          </p:nvPr>
        </p:nvGraphicFramePr>
        <p:xfrm>
          <a:off x="190500" y="1603646"/>
          <a:ext cx="8763000" cy="479541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90750">
                  <a:extLst>
                    <a:ext uri="{9D8B030D-6E8A-4147-A177-3AD203B41FA5}">
                      <a16:colId xmlns:a16="http://schemas.microsoft.com/office/drawing/2014/main" xmlns="" val="2937166257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xmlns="" val="853006391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xmlns="" val="1007761306"/>
                    </a:ext>
                  </a:extLst>
                </a:gridCol>
                <a:gridCol w="2190750">
                  <a:extLst>
                    <a:ext uri="{9D8B030D-6E8A-4147-A177-3AD203B41FA5}">
                      <a16:colId xmlns:a16="http://schemas.microsoft.com/office/drawing/2014/main" xmlns="" val="1054790070"/>
                    </a:ext>
                  </a:extLst>
                </a:gridCol>
              </a:tblGrid>
              <a:tr h="7370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x-none" sz="1800" b="1" dirty="0">
                          <a:solidFill>
                            <a:schemeClr val="bg1"/>
                          </a:solidFill>
                        </a:rPr>
                        <a:t>Linija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Zlatni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sponzor</a:t>
                      </a:r>
                      <a:endParaRPr lang="en-US" dirty="0"/>
                    </a:p>
                    <a:p>
                      <a:pPr algn="ctr"/>
                      <a:r>
                        <a:rPr lang="en-US" dirty="0"/>
                        <a:t>3</a:t>
                      </a:r>
                      <a:r>
                        <a:rPr lang="x-none" dirty="0"/>
                        <a:t>2</a:t>
                      </a:r>
                      <a:r>
                        <a:rPr lang="en-US" dirty="0"/>
                        <a:t>.000 EUR*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Srebrni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sponzor</a:t>
                      </a:r>
                      <a:endParaRPr lang="en-US" dirty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</a:t>
                      </a:r>
                      <a:r>
                        <a:rPr lang="x-none" dirty="0"/>
                        <a:t>6</a:t>
                      </a:r>
                      <a:r>
                        <a:rPr lang="en-US" dirty="0"/>
                        <a:t>.000 EUR*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Bronzani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sponzor</a:t>
                      </a:r>
                      <a:endParaRPr lang="en-US" dirty="0"/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9.</a:t>
                      </a:r>
                      <a:r>
                        <a:rPr lang="x-none" dirty="0"/>
                        <a:t>6</a:t>
                      </a:r>
                      <a:r>
                        <a:rPr lang="en-US" dirty="0"/>
                        <a:t>00 EUR*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296486728"/>
                  </a:ext>
                </a:extLst>
              </a:tr>
              <a:tr h="84627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rgbClr val="256E82"/>
                          </a:solidFill>
                        </a:rPr>
                        <a:t>Broj</a:t>
                      </a:r>
                      <a:r>
                        <a:rPr lang="en-US" sz="1800" b="1" dirty="0">
                          <a:solidFill>
                            <a:srgbClr val="256E82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256E82"/>
                          </a:solidFill>
                        </a:rPr>
                        <a:t>učesnika</a:t>
                      </a:r>
                      <a:endParaRPr lang="en-US" sz="1800" b="1" dirty="0">
                        <a:solidFill>
                          <a:srgbClr val="256E82"/>
                        </a:solidFill>
                        <a:latin typeface="Georgia" panose="02040502050405020303" pitchFamily="18" charset="0"/>
                      </a:endParaRPr>
                    </a:p>
                    <a:p>
                      <a:endParaRPr lang="en-US" dirty="0">
                        <a:solidFill>
                          <a:srgbClr val="256E8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rgbClr val="256E82"/>
                          </a:solidFill>
                          <a:latin typeface="+mn-lt"/>
                        </a:rPr>
                        <a:t>100 učesnika, smeštenih u dvokrevetne sob</a:t>
                      </a:r>
                      <a:r>
                        <a:rPr lang="x-none" sz="1800" dirty="0">
                          <a:solidFill>
                            <a:srgbClr val="256E82"/>
                          </a:solidFill>
                          <a:latin typeface="+mn-lt"/>
                        </a:rPr>
                        <a:t>e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800" dirty="0">
                          <a:solidFill>
                            <a:srgbClr val="256E82"/>
                          </a:solidFill>
                          <a:latin typeface="+mn-lt"/>
                        </a:rPr>
                        <a:t>na bazi PP</a:t>
                      </a:r>
                      <a:endParaRPr lang="pl-PL" sz="1800" dirty="0">
                        <a:solidFill>
                          <a:srgbClr val="256E8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rgbClr val="256E82"/>
                          </a:solidFill>
                          <a:latin typeface="+mn-lt"/>
                        </a:rPr>
                        <a:t>50 učesnika, smeštenih u dvokrevetne sob</a:t>
                      </a:r>
                      <a:r>
                        <a:rPr lang="x-none" sz="1800" dirty="0">
                          <a:solidFill>
                            <a:srgbClr val="256E82"/>
                          </a:solidFill>
                          <a:latin typeface="+mn-lt"/>
                        </a:rPr>
                        <a:t>e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800" dirty="0">
                          <a:solidFill>
                            <a:srgbClr val="256E82"/>
                          </a:solidFill>
                          <a:latin typeface="+mn-lt"/>
                        </a:rPr>
                        <a:t>na bazi PP</a:t>
                      </a:r>
                      <a:endParaRPr lang="en-US" dirty="0">
                        <a:solidFill>
                          <a:srgbClr val="256E8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rgbClr val="256E82"/>
                          </a:solidFill>
                        </a:rPr>
                        <a:t>30 učesnika, </a:t>
                      </a:r>
                      <a:r>
                        <a:rPr lang="pl-PL" sz="1800" dirty="0">
                          <a:solidFill>
                            <a:srgbClr val="256E82"/>
                          </a:solidFill>
                          <a:latin typeface="+mn-lt"/>
                        </a:rPr>
                        <a:t>smeštenih u dvokrevetne sob</a:t>
                      </a:r>
                      <a:r>
                        <a:rPr lang="x-none" sz="1800" dirty="0">
                          <a:solidFill>
                            <a:srgbClr val="256E82"/>
                          </a:solidFill>
                          <a:latin typeface="+mn-lt"/>
                        </a:rPr>
                        <a:t>e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800" dirty="0">
                          <a:solidFill>
                            <a:srgbClr val="256E82"/>
                          </a:solidFill>
                          <a:latin typeface="+mn-lt"/>
                        </a:rPr>
                        <a:t>na bazi PP</a:t>
                      </a:r>
                      <a:endParaRPr lang="en-US" dirty="0">
                        <a:solidFill>
                          <a:srgbClr val="256E82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41137024"/>
                  </a:ext>
                </a:extLst>
              </a:tr>
              <a:tr h="43839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800" b="1" dirty="0" err="1">
                          <a:solidFill>
                            <a:srgbClr val="256E82"/>
                          </a:solidFill>
                        </a:rPr>
                        <a:t>Online</a:t>
                      </a:r>
                      <a:r>
                        <a:rPr lang="x-none" sz="1800" b="1" dirty="0">
                          <a:solidFill>
                            <a:srgbClr val="256E82"/>
                          </a:solidFill>
                        </a:rPr>
                        <a:t> s</a:t>
                      </a:r>
                      <a:r>
                        <a:rPr lang="en-US" sz="1800" b="1" dirty="0" err="1">
                          <a:solidFill>
                            <a:srgbClr val="256E82"/>
                          </a:solidFill>
                        </a:rPr>
                        <a:t>impozijum</a:t>
                      </a:r>
                      <a:endParaRPr lang="en-US" sz="1800" b="1" dirty="0">
                        <a:solidFill>
                          <a:srgbClr val="256E82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rgbClr val="256E82"/>
                          </a:solidFill>
                          <a:latin typeface="+mn-lt"/>
                        </a:rPr>
                        <a:t>Da, 45 minuta</a:t>
                      </a:r>
                      <a:endParaRPr lang="en-US" dirty="0">
                        <a:solidFill>
                          <a:srgbClr val="256E8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rgbClr val="256E82"/>
                          </a:solidFill>
                          <a:latin typeface="+mn-lt"/>
                        </a:rPr>
                        <a:t>Da, 25 minuta</a:t>
                      </a:r>
                      <a:endParaRPr lang="en-US" dirty="0">
                        <a:solidFill>
                          <a:srgbClr val="256E8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rgbClr val="256E82"/>
                          </a:solidFill>
                          <a:latin typeface="+mn-lt"/>
                        </a:rPr>
                        <a:t>Da, 10 min</a:t>
                      </a:r>
                      <a:endParaRPr lang="en-US" dirty="0">
                        <a:solidFill>
                          <a:srgbClr val="256E8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21206301"/>
                  </a:ext>
                </a:extLst>
              </a:tr>
              <a:tr h="43839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solidFill>
                            <a:srgbClr val="256E82"/>
                          </a:solidFill>
                        </a:rPr>
                        <a:t>Atraktivna</a:t>
                      </a:r>
                      <a:r>
                        <a:rPr lang="en-US" sz="1800" b="1" dirty="0">
                          <a:solidFill>
                            <a:srgbClr val="256E82"/>
                          </a:solidFill>
                        </a:rPr>
                        <a:t> </a:t>
                      </a:r>
                      <a:r>
                        <a:rPr lang="en-US" sz="1800" b="1" dirty="0" err="1">
                          <a:solidFill>
                            <a:srgbClr val="256E82"/>
                          </a:solidFill>
                        </a:rPr>
                        <a:t>pozicija</a:t>
                      </a:r>
                      <a:r>
                        <a:rPr lang="en-US" sz="1800" b="1" dirty="0">
                          <a:solidFill>
                            <a:srgbClr val="256E82"/>
                          </a:solidFill>
                        </a:rPr>
                        <a:t> za roll-up u </a:t>
                      </a:r>
                      <a:r>
                        <a:rPr lang="en-US" sz="1800" b="1" dirty="0" err="1">
                          <a:solidFill>
                            <a:srgbClr val="256E82"/>
                          </a:solidFill>
                        </a:rPr>
                        <a:t>hotelima</a:t>
                      </a:r>
                      <a:endParaRPr lang="en-US" sz="1800" b="1" dirty="0">
                        <a:solidFill>
                          <a:srgbClr val="256E82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rgbClr val="256E82"/>
                          </a:solidFill>
                          <a:latin typeface="+mn-lt"/>
                        </a:rPr>
                        <a:t>Da, </a:t>
                      </a:r>
                      <a:r>
                        <a:rPr lang="en-US" sz="1800" dirty="0">
                          <a:solidFill>
                            <a:srgbClr val="256E82"/>
                          </a:solidFill>
                          <a:latin typeface="+mn-lt"/>
                        </a:rPr>
                        <a:t>15 </a:t>
                      </a:r>
                      <a:r>
                        <a:rPr lang="en-US" sz="1800" dirty="0" err="1">
                          <a:solidFill>
                            <a:srgbClr val="256E82"/>
                          </a:solidFill>
                          <a:latin typeface="+mn-lt"/>
                        </a:rPr>
                        <a:t>pozicija</a:t>
                      </a:r>
                      <a:endParaRPr lang="en-US" baseline="30000" dirty="0">
                        <a:solidFill>
                          <a:srgbClr val="256E8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rgbClr val="256E82"/>
                          </a:solidFill>
                          <a:latin typeface="+mn-lt"/>
                        </a:rPr>
                        <a:t>Da, </a:t>
                      </a:r>
                      <a:r>
                        <a:rPr lang="en-US" sz="1800" dirty="0">
                          <a:solidFill>
                            <a:srgbClr val="256E82"/>
                          </a:solidFill>
                          <a:latin typeface="+mn-lt"/>
                        </a:rPr>
                        <a:t>10 </a:t>
                      </a:r>
                      <a:r>
                        <a:rPr lang="en-US" sz="1800" dirty="0" err="1">
                          <a:solidFill>
                            <a:srgbClr val="256E82"/>
                          </a:solidFill>
                          <a:latin typeface="+mn-lt"/>
                        </a:rPr>
                        <a:t>pozicija</a:t>
                      </a:r>
                      <a:endParaRPr lang="en-US" baseline="30000" dirty="0">
                        <a:solidFill>
                          <a:srgbClr val="256E8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rgbClr val="256E82"/>
                          </a:solidFill>
                          <a:latin typeface="+mn-lt"/>
                        </a:rPr>
                        <a:t>Da, </a:t>
                      </a:r>
                      <a:r>
                        <a:rPr lang="en-US" sz="1800" dirty="0">
                          <a:solidFill>
                            <a:srgbClr val="256E82"/>
                          </a:solidFill>
                          <a:latin typeface="+mn-lt"/>
                        </a:rPr>
                        <a:t>5 </a:t>
                      </a:r>
                      <a:r>
                        <a:rPr lang="en-US" sz="1800" dirty="0" err="1">
                          <a:solidFill>
                            <a:srgbClr val="256E82"/>
                          </a:solidFill>
                          <a:latin typeface="+mn-lt"/>
                        </a:rPr>
                        <a:t>pozicija</a:t>
                      </a:r>
                      <a:endParaRPr lang="pl-PL" sz="1800" baseline="30000" dirty="0">
                        <a:solidFill>
                          <a:srgbClr val="256E82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66090077"/>
                  </a:ext>
                </a:extLst>
              </a:tr>
              <a:tr h="43839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800" b="1" dirty="0">
                          <a:solidFill>
                            <a:srgbClr val="256E82"/>
                          </a:solidFill>
                          <a:latin typeface="+mn-lt"/>
                        </a:rPr>
                        <a:t>Logo na materijalu</a:t>
                      </a:r>
                      <a:endParaRPr lang="en-US" sz="1800" b="1" dirty="0">
                        <a:solidFill>
                          <a:srgbClr val="256E82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rgbClr val="256E82"/>
                          </a:solidFill>
                          <a:latin typeface="+mn-lt"/>
                        </a:rPr>
                        <a:t>Da, na 2. strani</a:t>
                      </a:r>
                      <a:endParaRPr lang="en-US" baseline="30000" dirty="0">
                        <a:solidFill>
                          <a:srgbClr val="256E8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rgbClr val="256E82"/>
                          </a:solidFill>
                          <a:latin typeface="+mn-lt"/>
                        </a:rPr>
                        <a:t>Da, na 3. strani</a:t>
                      </a:r>
                      <a:endParaRPr lang="en-US" baseline="30000" dirty="0">
                        <a:solidFill>
                          <a:srgbClr val="256E8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>
                          <a:solidFill>
                            <a:srgbClr val="256E82"/>
                          </a:solidFill>
                          <a:latin typeface="+mn-lt"/>
                        </a:rPr>
                        <a:t>Da, na 4. strani</a:t>
                      </a:r>
                      <a:endParaRPr lang="pl-PL" sz="1800" baseline="30000" dirty="0">
                        <a:solidFill>
                          <a:srgbClr val="256E82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23792845"/>
                  </a:ext>
                </a:extLst>
              </a:tr>
              <a:tr h="43839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800" b="1" dirty="0">
                          <a:solidFill>
                            <a:srgbClr val="256E82"/>
                          </a:solidFill>
                          <a:latin typeface="+mn-lt"/>
                        </a:rPr>
                        <a:t>Reklama na LCD ekranima u holu hotela</a:t>
                      </a:r>
                      <a:endParaRPr lang="en-US" sz="1800" b="1" dirty="0">
                        <a:solidFill>
                          <a:srgbClr val="256E8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rgbClr val="256E82"/>
                          </a:solidFill>
                          <a:latin typeface="+mn-lt"/>
                        </a:rPr>
                        <a:t>Da, 3 sata </a:t>
                      </a:r>
                    </a:p>
                    <a:p>
                      <a:pPr algn="ctr"/>
                      <a:r>
                        <a:rPr lang="pl-PL" sz="1800" dirty="0">
                          <a:solidFill>
                            <a:srgbClr val="256E82"/>
                          </a:solidFill>
                          <a:latin typeface="+mn-lt"/>
                        </a:rPr>
                        <a:t>u toku dana</a:t>
                      </a:r>
                      <a:endParaRPr lang="en-US" baseline="30000" dirty="0">
                        <a:solidFill>
                          <a:srgbClr val="256E8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rgbClr val="256E82"/>
                          </a:solidFill>
                          <a:latin typeface="+mn-lt"/>
                        </a:rPr>
                        <a:t>Da, 2 sata </a:t>
                      </a:r>
                    </a:p>
                    <a:p>
                      <a:pPr algn="ctr"/>
                      <a:r>
                        <a:rPr lang="pl-PL" sz="1800" dirty="0">
                          <a:solidFill>
                            <a:srgbClr val="256E82"/>
                          </a:solidFill>
                          <a:latin typeface="+mn-lt"/>
                        </a:rPr>
                        <a:t>u toku dana</a:t>
                      </a:r>
                      <a:endParaRPr lang="en-US" baseline="30000" dirty="0">
                        <a:solidFill>
                          <a:srgbClr val="256E8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rgbClr val="256E82"/>
                          </a:solidFill>
                          <a:latin typeface="+mn-lt"/>
                        </a:rPr>
                        <a:t>Da, 1 sat </a:t>
                      </a:r>
                    </a:p>
                    <a:p>
                      <a:pPr algn="ctr"/>
                      <a:r>
                        <a:rPr lang="pl-PL" sz="1800" dirty="0">
                          <a:solidFill>
                            <a:srgbClr val="256E82"/>
                          </a:solidFill>
                          <a:latin typeface="+mn-lt"/>
                        </a:rPr>
                        <a:t>u toku dana</a:t>
                      </a:r>
                      <a:endParaRPr lang="en-US" baseline="30000" dirty="0">
                        <a:solidFill>
                          <a:srgbClr val="256E8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84974610"/>
                  </a:ext>
                </a:extLst>
              </a:tr>
              <a:tr h="43839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800" b="1" dirty="0">
                          <a:solidFill>
                            <a:srgbClr val="256E82"/>
                          </a:solidFill>
                          <a:latin typeface="+mn-lt"/>
                        </a:rPr>
                        <a:t>Smeštaj </a:t>
                      </a:r>
                      <a:endParaRPr lang="en-US" sz="1800" b="1" dirty="0">
                        <a:solidFill>
                          <a:srgbClr val="256E82"/>
                        </a:solidFill>
                        <a:latin typeface="+mn-lt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56E82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h</a:t>
                      </a:r>
                      <a:r>
                        <a:rPr kumimoji="0" lang="pl-PL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56E82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otel Zepter 4*, hotel </a:t>
                      </a:r>
                      <a:r>
                        <a:rPr kumimoji="0" lang="pl-PL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56E8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Fontana 4*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Hotel Zepter 4*, hotel </a:t>
                      </a:r>
                      <a:r>
                        <a:rPr kumimoji="0" lang="pl-PL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Fontana 4*</a:t>
                      </a:r>
                      <a:endParaRPr kumimoji="0" lang="en-US" sz="1800" b="0" i="0" u="none" strike="noStrike" kern="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Hotel Zepter 4*, hotel Fontana 4*</a:t>
                      </a:r>
                      <a:endParaRPr kumimoji="0" lang="en-US" sz="1800" b="0" i="0" u="none" strike="noStrike" kern="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931202561"/>
                  </a:ext>
                </a:extLst>
              </a:tr>
            </a:tbl>
          </a:graphicData>
        </a:graphic>
      </p:graphicFrame>
      <p:sp>
        <p:nvSpPr>
          <p:cNvPr id="5" name="object 3">
            <a:extLst>
              <a:ext uri="{FF2B5EF4-FFF2-40B4-BE49-F238E27FC236}">
                <a16:creationId xmlns:a16="http://schemas.microsoft.com/office/drawing/2014/main" xmlns="" id="{BFA11BEB-7DAA-43D9-9CF3-8798B08BC3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6400" y="457459"/>
            <a:ext cx="6096000" cy="100155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sz="3200" spc="19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SPONZORSKI</a:t>
            </a:r>
            <a:r>
              <a:rPr sz="32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x-none" sz="3200" spc="-3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sz="3200" spc="16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PAKETI</a:t>
            </a:r>
            <a:r>
              <a:rPr lang="x-none" sz="3200" spc="16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br>
              <a:rPr lang="x-none" sz="3200" spc="16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x-none" sz="3200" spc="16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VELIKIH SPONZORA</a:t>
            </a:r>
            <a:endParaRPr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C01CA1E-FB57-4D28-99A6-F8DE928BADEA}"/>
              </a:ext>
            </a:extLst>
          </p:cNvPr>
          <p:cNvSpPr txBox="1"/>
          <p:nvPr/>
        </p:nvSpPr>
        <p:spPr>
          <a:xfrm>
            <a:off x="76200" y="6414880"/>
            <a:ext cx="5414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*</a:t>
            </a:r>
            <a:r>
              <a:rPr lang="x-none" sz="1400" i="1" dirty="0">
                <a:solidFill>
                  <a:schemeClr val="accent5">
                    <a:lumMod val="50000"/>
                  </a:schemeClr>
                </a:solidFill>
              </a:rPr>
              <a:t>Iznosi u EUR se obračunavaju po srednjem kursu NBS, na dan uplate. </a:t>
            </a:r>
            <a:endParaRPr lang="en-US" sz="1400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198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29243940"/>
              </p:ext>
            </p:extLst>
          </p:nvPr>
        </p:nvGraphicFramePr>
        <p:xfrm>
          <a:off x="228600" y="485509"/>
          <a:ext cx="8763000" cy="5828665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763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58844">
                <a:tc>
                  <a:txBody>
                    <a:bodyPr/>
                    <a:lstStyle/>
                    <a:p>
                      <a:pPr marL="9207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lang="x-none" sz="2000" b="1" dirty="0">
                          <a:solidFill>
                            <a:schemeClr val="bg1"/>
                          </a:solidFill>
                        </a:rPr>
                        <a:t>PAKET GENERALNOG SPONZORA </a:t>
                      </a:r>
                    </a:p>
                    <a:p>
                      <a:pPr marL="9207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800" b="1" i="1" dirty="0">
                          <a:solidFill>
                            <a:schemeClr val="bg1"/>
                          </a:solidFill>
                        </a:rPr>
                        <a:t>Paket generalnog sponzora može se primeniti </a:t>
                      </a:r>
                    </a:p>
                    <a:p>
                      <a:pPr marL="92075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39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800" b="1" i="1" u="sng" dirty="0">
                          <a:solidFill>
                            <a:schemeClr val="bg1"/>
                          </a:solidFill>
                        </a:rPr>
                        <a:t>isključivo uz Sponzorski paket 1</a:t>
                      </a:r>
                    </a:p>
                  </a:txBody>
                  <a:tcPr marL="0" marR="0" marT="50165" marB="0" anchor="ctr">
                    <a:lnR w="12700" cap="flat" cmpd="sng" algn="ctr">
                      <a:solidFill>
                        <a:srgbClr val="FEFEF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61716"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lang="x-none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  <a:p>
                      <a:pPr marL="377825" indent="-285750">
                        <a:lnSpc>
                          <a:spcPct val="100000"/>
                        </a:lnSpc>
                        <a:spcBef>
                          <a:spcPts val="32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x-none" sz="1800" b="1" dirty="0">
                          <a:solidFill>
                            <a:srgbClr val="256E82"/>
                          </a:solidFill>
                        </a:rPr>
                        <a:t>Logo</a:t>
                      </a:r>
                      <a:r>
                        <a:rPr lang="x-none" sz="1800" dirty="0">
                          <a:solidFill>
                            <a:srgbClr val="256E82"/>
                          </a:solidFill>
                        </a:rPr>
                        <a:t> generalnog sponzora u delu </a:t>
                      </a:r>
                      <a:r>
                        <a:rPr lang="x-none" sz="1800" b="1" dirty="0">
                          <a:solidFill>
                            <a:srgbClr val="256E82"/>
                          </a:solidFill>
                        </a:rPr>
                        <a:t>kairona tokom trajanja predavanja</a:t>
                      </a:r>
                      <a:r>
                        <a:rPr lang="x-none" sz="1800" dirty="0">
                          <a:solidFill>
                            <a:srgbClr val="256E82"/>
                          </a:solidFill>
                        </a:rPr>
                        <a:t>,</a:t>
                      </a:r>
                    </a:p>
                    <a:p>
                      <a:pPr marL="377825" indent="-285750">
                        <a:lnSpc>
                          <a:spcPct val="100000"/>
                        </a:lnSpc>
                        <a:spcBef>
                          <a:spcPts val="325"/>
                        </a:spcBef>
                        <a:buFont typeface="Arial" panose="020B0604020202020204" pitchFamily="34" charset="0"/>
                        <a:buChar char="•"/>
                      </a:pPr>
                      <a:endParaRPr lang="x-none" sz="1800" dirty="0">
                        <a:solidFill>
                          <a:srgbClr val="256E82"/>
                        </a:solidFill>
                      </a:endParaRPr>
                    </a:p>
                    <a:p>
                      <a:pPr marL="377825" indent="-285750">
                        <a:lnSpc>
                          <a:spcPct val="100000"/>
                        </a:lnSpc>
                        <a:spcBef>
                          <a:spcPts val="32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x-none" sz="1800" b="1" dirty="0">
                          <a:solidFill>
                            <a:srgbClr val="256E82"/>
                          </a:solidFill>
                        </a:rPr>
                        <a:t>3 reklame OTC</a:t>
                      </a:r>
                      <a:r>
                        <a:rPr lang="en-US" sz="1800" b="1" dirty="0">
                          <a:solidFill>
                            <a:srgbClr val="256E82"/>
                          </a:solidFill>
                        </a:rPr>
                        <a:t>/FS</a:t>
                      </a:r>
                      <a:r>
                        <a:rPr lang="x-none" sz="1800" b="1" dirty="0">
                          <a:solidFill>
                            <a:srgbClr val="256E82"/>
                          </a:solidFill>
                        </a:rPr>
                        <a:t> proizvoda, u trajanju od po 1 minut (ukupno 3 minuta) </a:t>
                      </a:r>
                      <a:r>
                        <a:rPr lang="x-none" sz="1800" b="0" dirty="0">
                          <a:solidFill>
                            <a:srgbClr val="256E82"/>
                          </a:solidFill>
                        </a:rPr>
                        <a:t>tokom svih pauza između predavanja,</a:t>
                      </a:r>
                    </a:p>
                    <a:p>
                      <a:pPr marL="377825" indent="-285750">
                        <a:lnSpc>
                          <a:spcPct val="100000"/>
                        </a:lnSpc>
                        <a:spcBef>
                          <a:spcPts val="325"/>
                        </a:spcBef>
                        <a:buFont typeface="Arial" panose="020B0604020202020204" pitchFamily="34" charset="0"/>
                        <a:buChar char="•"/>
                      </a:pPr>
                      <a:endParaRPr lang="x-none" sz="1800" b="0" dirty="0">
                        <a:solidFill>
                          <a:srgbClr val="256E82"/>
                        </a:solidFill>
                      </a:endParaRPr>
                    </a:p>
                    <a:p>
                      <a:pPr marL="377825" indent="-285750">
                        <a:lnSpc>
                          <a:spcPct val="100000"/>
                        </a:lnSpc>
                        <a:spcBef>
                          <a:spcPts val="32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x-none" sz="1800" b="1" dirty="0" err="1">
                          <a:solidFill>
                            <a:srgbClr val="256E82"/>
                          </a:solidFill>
                        </a:rPr>
                        <a:t>brendiranje</a:t>
                      </a:r>
                      <a:r>
                        <a:rPr lang="x-none" sz="1800" b="1" dirty="0">
                          <a:solidFill>
                            <a:srgbClr val="256E82"/>
                          </a:solidFill>
                        </a:rPr>
                        <a:t> koktela dobrodošlice</a:t>
                      </a:r>
                      <a:r>
                        <a:rPr lang="x-none" sz="1800" b="0" dirty="0">
                          <a:solidFill>
                            <a:srgbClr val="256E82"/>
                          </a:solidFill>
                        </a:rPr>
                        <a:t>,</a:t>
                      </a:r>
                    </a:p>
                    <a:p>
                      <a:pPr marL="377825" indent="-285750">
                        <a:lnSpc>
                          <a:spcPct val="100000"/>
                        </a:lnSpc>
                        <a:spcBef>
                          <a:spcPts val="325"/>
                        </a:spcBef>
                        <a:buFont typeface="Arial" panose="020B0604020202020204" pitchFamily="34" charset="0"/>
                        <a:buChar char="•"/>
                      </a:pPr>
                      <a:endParaRPr lang="x-none" sz="1800" b="0" dirty="0">
                        <a:solidFill>
                          <a:srgbClr val="256E82"/>
                        </a:solidFill>
                      </a:endParaRPr>
                    </a:p>
                    <a:p>
                      <a:pPr marL="377825" marR="0" lvl="0" indent="-285750" defTabSz="914400" eaLnBrk="1" fontAlgn="auto" latinLnBrk="0" hangingPunct="1">
                        <a:lnSpc>
                          <a:spcPct val="100000"/>
                        </a:lnSpc>
                        <a:spcBef>
                          <a:spcPts val="325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x-none" sz="1800" b="0" dirty="0">
                          <a:solidFill>
                            <a:srgbClr val="256E82"/>
                          </a:solidFill>
                          <a:latin typeface="+mn-lt"/>
                        </a:rPr>
                        <a:t>reklama na LCD ekranima u holu hotela, </a:t>
                      </a:r>
                      <a:r>
                        <a:rPr lang="x-none" sz="1800" b="1" dirty="0">
                          <a:solidFill>
                            <a:srgbClr val="256E82"/>
                          </a:solidFill>
                          <a:latin typeface="+mn-lt"/>
                        </a:rPr>
                        <a:t>dodanih 2 sata u toku dana</a:t>
                      </a:r>
                      <a:r>
                        <a:rPr lang="x-none" sz="1800" b="0" dirty="0">
                          <a:solidFill>
                            <a:srgbClr val="256E82"/>
                          </a:solidFill>
                          <a:latin typeface="+mn-lt"/>
                        </a:rPr>
                        <a:t>, </a:t>
                      </a:r>
                      <a:endParaRPr lang="x-none" sz="1800" b="0" dirty="0">
                        <a:solidFill>
                          <a:srgbClr val="256E82"/>
                        </a:solidFill>
                      </a:endParaRPr>
                    </a:p>
                    <a:p>
                      <a:pPr marL="92075" marR="521970" indent="0">
                        <a:lnSpc>
                          <a:spcPts val="1650"/>
                        </a:lnSpc>
                        <a:spcBef>
                          <a:spcPts val="25"/>
                        </a:spcBef>
                        <a:buFont typeface="Arial" panose="020B0604020202020204" pitchFamily="34" charset="0"/>
                        <a:buNone/>
                      </a:pPr>
                      <a:endParaRPr lang="x-none" sz="1800" b="0" dirty="0">
                        <a:solidFill>
                          <a:srgbClr val="256E82"/>
                        </a:solidFill>
                      </a:endParaRPr>
                    </a:p>
                    <a:p>
                      <a:pPr marL="377825" marR="521970" indent="-285750">
                        <a:lnSpc>
                          <a:spcPts val="1650"/>
                        </a:lnSpc>
                        <a:spcBef>
                          <a:spcPts val="2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x-none" sz="1800" b="1" dirty="0">
                          <a:solidFill>
                            <a:srgbClr val="256E82"/>
                          </a:solidFill>
                        </a:rPr>
                        <a:t>logo na prvoj strani </a:t>
                      </a:r>
                      <a:r>
                        <a:rPr lang="x-none" sz="1800" b="0" dirty="0">
                          <a:solidFill>
                            <a:srgbClr val="256E82"/>
                          </a:solidFill>
                        </a:rPr>
                        <a:t>promotivnog materijala, </a:t>
                      </a:r>
                    </a:p>
                    <a:p>
                      <a:pPr marL="377825" marR="521970" indent="-285750">
                        <a:lnSpc>
                          <a:spcPts val="1650"/>
                        </a:lnSpc>
                        <a:spcBef>
                          <a:spcPts val="25"/>
                        </a:spcBef>
                        <a:buFont typeface="Arial" panose="020B0604020202020204" pitchFamily="34" charset="0"/>
                        <a:buChar char="•"/>
                      </a:pPr>
                      <a:endParaRPr lang="x-none" sz="1800" b="0" dirty="0">
                        <a:solidFill>
                          <a:srgbClr val="256E82"/>
                        </a:solidFill>
                      </a:endParaRPr>
                    </a:p>
                    <a:p>
                      <a:pPr marL="377825" marR="521970" indent="-285750">
                        <a:lnSpc>
                          <a:spcPts val="1650"/>
                        </a:lnSpc>
                        <a:spcBef>
                          <a:spcPts val="2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x-none" sz="1800" b="0" dirty="0">
                          <a:solidFill>
                            <a:srgbClr val="256E82"/>
                          </a:solidFill>
                        </a:rPr>
                        <a:t>mogućnost distribucije </a:t>
                      </a:r>
                      <a:r>
                        <a:rPr lang="x-none" sz="1800" b="1" dirty="0">
                          <a:solidFill>
                            <a:srgbClr val="256E82"/>
                          </a:solidFill>
                        </a:rPr>
                        <a:t>brendiranih poklon paketa </a:t>
                      </a:r>
                      <a:r>
                        <a:rPr lang="x-none" sz="1800" b="0" dirty="0">
                          <a:solidFill>
                            <a:srgbClr val="256E82"/>
                          </a:solidFill>
                        </a:rPr>
                        <a:t>koje obezbeđuje generalni sponzor za sve učesnike (prilikom prijave u hotel),</a:t>
                      </a:r>
                    </a:p>
                    <a:p>
                      <a:pPr marL="377825" marR="521970" indent="-285750">
                        <a:lnSpc>
                          <a:spcPts val="1650"/>
                        </a:lnSpc>
                        <a:spcBef>
                          <a:spcPts val="25"/>
                        </a:spcBef>
                        <a:buFont typeface="Arial" panose="020B0604020202020204" pitchFamily="34" charset="0"/>
                        <a:buChar char="•"/>
                      </a:pPr>
                      <a:endParaRPr kumimoji="0" lang="x-none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256E8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77825" marR="521970" indent="-285750">
                        <a:lnSpc>
                          <a:spcPts val="1650"/>
                        </a:lnSpc>
                        <a:spcBef>
                          <a:spcPts val="25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8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256E8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smeštaj gostiju u Hotelu Tonanti 5*.</a:t>
                      </a:r>
                    </a:p>
                    <a:p>
                      <a:pPr marL="92075" marR="521970" indent="0">
                        <a:lnSpc>
                          <a:spcPts val="1650"/>
                        </a:lnSpc>
                        <a:spcBef>
                          <a:spcPts val="25"/>
                        </a:spcBef>
                        <a:buFont typeface="Arial" charset="0"/>
                        <a:buNone/>
                      </a:pPr>
                      <a:endParaRPr lang="x-none" sz="16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 marL="0" marR="0" marT="41275" marB="0">
                    <a:lnR w="12700" cap="flat" cmpd="sng" algn="ctr">
                      <a:solidFill>
                        <a:srgbClr val="4BAC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8240">
                <a:tc>
                  <a:txBody>
                    <a:bodyPr/>
                    <a:lstStyle/>
                    <a:p>
                      <a:pPr marL="407034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lang="x-none" sz="2000" b="1" dirty="0">
                          <a:solidFill>
                            <a:schemeClr val="bg1"/>
                          </a:solidFill>
                        </a:rPr>
                        <a:t>12.000 EUR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</a:rPr>
                        <a:t>*</a:t>
                      </a:r>
                      <a:endParaRPr sz="20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45085" marB="0" anchor="ctr">
                    <a:gradFill flip="none" rotWithShape="1">
                      <a:gsLst>
                        <a:gs pos="0">
                          <a:srgbClr val="4BACC6">
                            <a:shade val="30000"/>
                            <a:satMod val="115000"/>
                          </a:srgbClr>
                        </a:gs>
                        <a:gs pos="50000">
                          <a:srgbClr val="4BACC6">
                            <a:shade val="67500"/>
                            <a:satMod val="115000"/>
                          </a:srgbClr>
                        </a:gs>
                        <a:gs pos="100000">
                          <a:srgbClr val="4BACC6">
                            <a:shade val="100000"/>
                            <a:satMod val="115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CB9C886-D2F3-43BC-B949-A94970397223}"/>
              </a:ext>
            </a:extLst>
          </p:cNvPr>
          <p:cNvSpPr txBox="1"/>
          <p:nvPr/>
        </p:nvSpPr>
        <p:spPr>
          <a:xfrm>
            <a:off x="76200" y="6459059"/>
            <a:ext cx="5456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*</a:t>
            </a:r>
            <a:r>
              <a:rPr lang="x-none" sz="1400" i="1" dirty="0">
                <a:solidFill>
                  <a:schemeClr val="accent5">
                    <a:lumMod val="50000"/>
                  </a:schemeClr>
                </a:solidFill>
              </a:rPr>
              <a:t>Iznosi u EUR se obračunavaju po srednjem kursu NBS, na dan uplate. </a:t>
            </a:r>
            <a:endParaRPr lang="en-US" sz="1400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1424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8B7FA1BE-BE23-4971-9670-90B11DE321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69261549"/>
              </p:ext>
            </p:extLst>
          </p:nvPr>
        </p:nvGraphicFramePr>
        <p:xfrm>
          <a:off x="228600" y="1447800"/>
          <a:ext cx="8686800" cy="48682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122928">
                  <a:extLst>
                    <a:ext uri="{9D8B030D-6E8A-4147-A177-3AD203B41FA5}">
                      <a16:colId xmlns:a16="http://schemas.microsoft.com/office/drawing/2014/main" xmlns="" val="2937166257"/>
                    </a:ext>
                  </a:extLst>
                </a:gridCol>
                <a:gridCol w="2563872">
                  <a:extLst>
                    <a:ext uri="{9D8B030D-6E8A-4147-A177-3AD203B41FA5}">
                      <a16:colId xmlns:a16="http://schemas.microsoft.com/office/drawing/2014/main" xmlns="" val="853006391"/>
                    </a:ext>
                  </a:extLst>
                </a:gridCol>
              </a:tblGrid>
              <a:tr h="73703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x-none" sz="1800" b="1" dirty="0">
                          <a:solidFill>
                            <a:schemeClr val="bg1"/>
                          </a:solidFill>
                        </a:rPr>
                        <a:t>Sponzorstvo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dirty="0"/>
                        <a:t>Iznos (EUR)</a:t>
                      </a:r>
                      <a:endParaRPr lang="en-US" dirty="0"/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5">
                            <a:shade val="30000"/>
                            <a:satMod val="115000"/>
                          </a:schemeClr>
                        </a:gs>
                        <a:gs pos="50000">
                          <a:schemeClr val="accent5">
                            <a:shade val="67500"/>
                            <a:satMod val="115000"/>
                          </a:schemeClr>
                        </a:gs>
                        <a:gs pos="100000">
                          <a:schemeClr val="accent5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296486728"/>
                  </a:ext>
                </a:extLst>
              </a:tr>
              <a:tr h="46847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800" b="0" dirty="0" err="1">
                          <a:solidFill>
                            <a:srgbClr val="256E82"/>
                          </a:solidFill>
                          <a:latin typeface="+mn-lt"/>
                        </a:rPr>
                        <a:t>Online</a:t>
                      </a:r>
                      <a:r>
                        <a:rPr lang="x-none" sz="1800" b="0" dirty="0">
                          <a:solidFill>
                            <a:srgbClr val="256E82"/>
                          </a:solidFill>
                          <a:latin typeface="+mn-lt"/>
                        </a:rPr>
                        <a:t> simpozijum u trajanju od 25 min</a:t>
                      </a:r>
                      <a:endParaRPr lang="en-US" sz="1800" b="0" dirty="0">
                        <a:solidFill>
                          <a:srgbClr val="256E8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800" b="0" dirty="0">
                          <a:solidFill>
                            <a:srgbClr val="256E82"/>
                          </a:solidFill>
                          <a:latin typeface="+mn-lt"/>
                        </a:rPr>
                        <a:t>2.000 </a:t>
                      </a:r>
                      <a:endParaRPr lang="pl-PL" sz="1800" b="0" dirty="0">
                        <a:solidFill>
                          <a:srgbClr val="256E82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41137024"/>
                  </a:ext>
                </a:extLst>
              </a:tr>
              <a:tr h="43839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800" b="0" dirty="0" err="1">
                          <a:solidFill>
                            <a:srgbClr val="256E82"/>
                          </a:solidFill>
                          <a:latin typeface="+mn-lt"/>
                        </a:rPr>
                        <a:t>Online</a:t>
                      </a:r>
                      <a:r>
                        <a:rPr lang="x-none" sz="1800" b="0" dirty="0">
                          <a:solidFill>
                            <a:srgbClr val="256E82"/>
                          </a:solidFill>
                          <a:latin typeface="+mn-lt"/>
                        </a:rPr>
                        <a:t> simpozijum u trajanju od 10 min</a:t>
                      </a:r>
                      <a:endParaRPr lang="en-US" sz="1800" b="0" dirty="0">
                        <a:solidFill>
                          <a:srgbClr val="256E8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>
                          <a:solidFill>
                            <a:srgbClr val="256E82"/>
                          </a:solidFill>
                          <a:latin typeface="+mn-lt"/>
                        </a:rPr>
                        <a:t>1.000 </a:t>
                      </a:r>
                      <a:endParaRPr lang="en-US" sz="1800" b="0" dirty="0">
                        <a:solidFill>
                          <a:srgbClr val="256E82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21206301"/>
                  </a:ext>
                </a:extLst>
              </a:tr>
              <a:tr h="462309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dirty="0">
                          <a:solidFill>
                            <a:srgbClr val="256E82"/>
                          </a:solidFill>
                          <a:latin typeface="+mn-lt"/>
                          <a:cs typeface="Calibri" panose="020F0502020204030204" pitchFamily="34" charset="0"/>
                        </a:rPr>
                        <a:t>Reklama na LCD ekranima u holu hotela, 1 sat u toku dana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>
                          <a:solidFill>
                            <a:srgbClr val="256E82"/>
                          </a:solidFill>
                          <a:latin typeface="+mn-lt"/>
                        </a:rPr>
                        <a:t>1.000 </a:t>
                      </a:r>
                      <a:endParaRPr lang="en-US" sz="1800" b="0" dirty="0">
                        <a:solidFill>
                          <a:srgbClr val="256E82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66090077"/>
                  </a:ext>
                </a:extLst>
              </a:tr>
              <a:tr h="43839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800" b="0" dirty="0">
                          <a:solidFill>
                            <a:srgbClr val="256E82"/>
                          </a:solidFill>
                          <a:latin typeface="+mn-lt"/>
                        </a:rPr>
                        <a:t>100 vaučera za akreditovani online test (5 bodova)</a:t>
                      </a:r>
                      <a:endParaRPr lang="en-US" sz="1800" b="0" dirty="0">
                        <a:solidFill>
                          <a:srgbClr val="256E8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>
                          <a:solidFill>
                            <a:srgbClr val="256E82"/>
                          </a:solidFill>
                          <a:latin typeface="+mn-lt"/>
                        </a:rPr>
                        <a:t>1.000 </a:t>
                      </a:r>
                      <a:endParaRPr lang="en-US" sz="1800" b="0" baseline="30000" dirty="0">
                        <a:solidFill>
                          <a:srgbClr val="256E82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23792845"/>
                  </a:ext>
                </a:extLst>
              </a:tr>
              <a:tr h="43839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800" b="0" dirty="0">
                          <a:solidFill>
                            <a:srgbClr val="256E82"/>
                          </a:solidFill>
                          <a:latin typeface="+mn-lt"/>
                        </a:rPr>
                        <a:t>50 vaučera za akreditovani online test (5 bodova)</a:t>
                      </a:r>
                      <a:endParaRPr lang="en-US" sz="1800" b="0" dirty="0">
                        <a:solidFill>
                          <a:srgbClr val="256E8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>
                          <a:solidFill>
                            <a:srgbClr val="256E82"/>
                          </a:solidFill>
                          <a:latin typeface="+mn-lt"/>
                        </a:rPr>
                        <a:t>600 </a:t>
                      </a:r>
                      <a:endParaRPr lang="en-US" sz="1800" b="0" baseline="30000" dirty="0">
                        <a:solidFill>
                          <a:srgbClr val="256E82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84974610"/>
                  </a:ext>
                </a:extLst>
              </a:tr>
              <a:tr h="43839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800" b="0" dirty="0">
                          <a:solidFill>
                            <a:srgbClr val="256E82"/>
                          </a:solidFill>
                          <a:latin typeface="+mn-lt"/>
                        </a:rPr>
                        <a:t>20 vaučera za akreditovani online test (5 bodova)</a:t>
                      </a:r>
                      <a:endParaRPr lang="en-US" sz="1800" b="0" dirty="0">
                        <a:solidFill>
                          <a:srgbClr val="256E8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dirty="0">
                          <a:solidFill>
                            <a:srgbClr val="256E82"/>
                          </a:solidFill>
                          <a:latin typeface="+mn-lt"/>
                        </a:rPr>
                        <a:t>400 </a:t>
                      </a:r>
                      <a:endParaRPr lang="en-US" sz="1800" b="0" baseline="30000" dirty="0">
                        <a:solidFill>
                          <a:srgbClr val="256E82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207625855"/>
                  </a:ext>
                </a:extLst>
              </a:tr>
              <a:tr h="43839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800" b="0" dirty="0">
                          <a:solidFill>
                            <a:srgbClr val="256E82"/>
                          </a:solidFill>
                          <a:latin typeface="+mn-lt"/>
                        </a:rPr>
                        <a:t>100 vaučera za akreditovani online test (2 boda)</a:t>
                      </a:r>
                      <a:endParaRPr lang="en-US" sz="1800" b="0" dirty="0">
                        <a:solidFill>
                          <a:srgbClr val="256E8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>
                          <a:solidFill>
                            <a:srgbClr val="256E82"/>
                          </a:solidFill>
                          <a:latin typeface="+mn-lt"/>
                        </a:rPr>
                        <a:t>600 </a:t>
                      </a:r>
                      <a:endParaRPr lang="en-US" sz="1800" b="0" baseline="30000" dirty="0">
                        <a:solidFill>
                          <a:srgbClr val="256E82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29953412"/>
                  </a:ext>
                </a:extLst>
              </a:tr>
              <a:tr h="570036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800" b="0" dirty="0">
                          <a:solidFill>
                            <a:srgbClr val="256E82"/>
                          </a:solidFill>
                          <a:latin typeface="+mn-lt"/>
                        </a:rPr>
                        <a:t>50 vaučera za akreditovani online test (2 boda)</a:t>
                      </a:r>
                      <a:endParaRPr lang="en-US" sz="1800" b="0" dirty="0">
                        <a:solidFill>
                          <a:srgbClr val="256E8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>
                          <a:solidFill>
                            <a:srgbClr val="256E82"/>
                          </a:solidFill>
                          <a:latin typeface="+mn-lt"/>
                        </a:rPr>
                        <a:t>400</a:t>
                      </a:r>
                      <a:endParaRPr lang="en-US" sz="1800" b="0" baseline="30000" dirty="0">
                        <a:solidFill>
                          <a:srgbClr val="256E82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705829181"/>
                  </a:ext>
                </a:extLst>
              </a:tr>
              <a:tr h="43839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sz="1800" b="0" dirty="0">
                          <a:solidFill>
                            <a:srgbClr val="256E82"/>
                          </a:solidFill>
                          <a:latin typeface="+mn-lt"/>
                        </a:rPr>
                        <a:t>20 vaučera za akreditovani online test (2 boda)</a:t>
                      </a:r>
                      <a:endParaRPr lang="en-US" sz="1800" b="0" dirty="0">
                        <a:solidFill>
                          <a:srgbClr val="256E82"/>
                        </a:solidFill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dirty="0">
                          <a:solidFill>
                            <a:srgbClr val="256E82"/>
                          </a:solidFill>
                          <a:latin typeface="+mn-lt"/>
                        </a:rPr>
                        <a:t>200 </a:t>
                      </a:r>
                      <a:endParaRPr lang="en-US" sz="1800" b="0" baseline="30000" dirty="0">
                        <a:solidFill>
                          <a:srgbClr val="256E82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10687142"/>
                  </a:ext>
                </a:extLst>
              </a:tr>
            </a:tbl>
          </a:graphicData>
        </a:graphic>
      </p:graphicFrame>
      <p:sp>
        <p:nvSpPr>
          <p:cNvPr id="5" name="object 3">
            <a:extLst>
              <a:ext uri="{FF2B5EF4-FFF2-40B4-BE49-F238E27FC236}">
                <a16:creationId xmlns:a16="http://schemas.microsoft.com/office/drawing/2014/main" xmlns="" id="{BFA11BEB-7DAA-43D9-9CF3-8798B08BC3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6400" y="379869"/>
            <a:ext cx="6096000" cy="100155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x-none" sz="3200" spc="19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EXTRA+ </a:t>
            </a:r>
            <a:r>
              <a:rPr lang="en-US" sz="3200" spc="19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sz="3200" spc="19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x-none" sz="3200" spc="19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SPONZORSKI DODACI</a:t>
            </a:r>
            <a:endParaRPr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C01CA1E-FB57-4D28-99A6-F8DE928BADEA}"/>
              </a:ext>
            </a:extLst>
          </p:cNvPr>
          <p:cNvSpPr txBox="1"/>
          <p:nvPr/>
        </p:nvSpPr>
        <p:spPr>
          <a:xfrm>
            <a:off x="152400" y="6448762"/>
            <a:ext cx="5414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*</a:t>
            </a:r>
            <a:r>
              <a:rPr lang="x-none" sz="1400" i="1" dirty="0">
                <a:solidFill>
                  <a:schemeClr val="accent5">
                    <a:lumMod val="50000"/>
                  </a:schemeClr>
                </a:solidFill>
              </a:rPr>
              <a:t>Iznosi u EUR se obračunavaju po srednjem kursu NBS, na dan uplate. </a:t>
            </a:r>
            <a:endParaRPr lang="en-US" sz="1400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1979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xmlns="" id="{D17316BC-70B8-46EE-964A-9C1842EE6F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00200" y="762000"/>
            <a:ext cx="6096000" cy="100155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3200" spc="19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INDIVIDUALNA SPONZORSTVA</a:t>
            </a:r>
            <a:r>
              <a:rPr lang="x-none" sz="3200" spc="19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x-none" sz="3200" spc="19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x-none" sz="3200" spc="19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sa smeštajem učesnika</a:t>
            </a:r>
            <a:endParaRPr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xmlns="" id="{B8629F69-B198-40DB-AF2F-B1870DBCC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07408525"/>
              </p:ext>
            </p:extLst>
          </p:nvPr>
        </p:nvGraphicFramePr>
        <p:xfrm>
          <a:off x="76200" y="2514600"/>
          <a:ext cx="8991600" cy="3244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958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957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831970">
                <a:tc>
                  <a:txBody>
                    <a:bodyPr/>
                    <a:lstStyle/>
                    <a:p>
                      <a:pPr marL="92075">
                        <a:lnSpc>
                          <a:spcPts val="1664"/>
                        </a:lnSpc>
                        <a:spcBef>
                          <a:spcPts val="350"/>
                        </a:spcBef>
                      </a:pPr>
                      <a:r>
                        <a:rPr lang="x-none" sz="1600" b="1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Dodatna kotizacija po učesniku </a:t>
                      </a:r>
                    </a:p>
                    <a:p>
                      <a:pPr marL="92075">
                        <a:lnSpc>
                          <a:spcPts val="1664"/>
                        </a:lnSpc>
                        <a:spcBef>
                          <a:spcPts val="350"/>
                        </a:spcBef>
                      </a:pPr>
                      <a:r>
                        <a:rPr lang="x-none" sz="1600" b="1" u="sng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u dvokrevetnoj sobi</a:t>
                      </a:r>
                      <a:r>
                        <a:rPr lang="x-none" sz="1600" b="1" u="none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x-none" sz="1600" b="1" noProof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+mn-lt"/>
                        </a:rPr>
                        <a:t>– 320 EUR*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lang="x-none" sz="16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377825" algn="l"/>
                          <a:tab pos="378460" algn="l"/>
                        </a:tabLst>
                      </a:pPr>
                      <a:r>
                        <a:rPr lang="x-none" sz="1600" noProof="0" dirty="0">
                          <a:solidFill>
                            <a:srgbClr val="256E82"/>
                          </a:solidFill>
                          <a:latin typeface="+mn-lt"/>
                        </a:rPr>
                        <a:t>Smeštaj na bazi 2 puna pansiona u hotelu </a:t>
                      </a:r>
                      <a:r>
                        <a:rPr lang="x-none" sz="1600" noProof="0" dirty="0" err="1">
                          <a:solidFill>
                            <a:srgbClr val="256E82"/>
                          </a:solidFill>
                          <a:latin typeface="+mn-lt"/>
                        </a:rPr>
                        <a:t>Zepter</a:t>
                      </a:r>
                      <a:r>
                        <a:rPr lang="x-none" sz="1600" noProof="0" dirty="0">
                          <a:solidFill>
                            <a:srgbClr val="256E82"/>
                          </a:solidFill>
                          <a:latin typeface="+mn-lt"/>
                        </a:rPr>
                        <a:t> 4* i hotelu Fontana 4*, sa uključenim paketima pića tokom pansionskih obroka</a:t>
                      </a:r>
                      <a:r>
                        <a:rPr lang="en-US" sz="1600" noProof="0" dirty="0">
                          <a:solidFill>
                            <a:srgbClr val="256E82"/>
                          </a:solidFill>
                          <a:latin typeface="+mn-lt"/>
                        </a:rPr>
                        <a:t>;</a:t>
                      </a:r>
                      <a:r>
                        <a:rPr lang="x-none" sz="1600" noProof="0" dirty="0">
                          <a:solidFill>
                            <a:srgbClr val="256E82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91440" indent="0">
                        <a:lnSpc>
                          <a:spcPct val="100000"/>
                        </a:lnSpc>
                        <a:buFont typeface="Wingdings"/>
                        <a:buNone/>
                        <a:tabLst>
                          <a:tab pos="377825" algn="l"/>
                          <a:tab pos="378460" algn="l"/>
                        </a:tabLst>
                      </a:pPr>
                      <a:endParaRPr lang="x-none" sz="1600" noProof="0" dirty="0">
                        <a:solidFill>
                          <a:srgbClr val="256E82"/>
                        </a:solidFill>
                        <a:latin typeface="+mn-lt"/>
                      </a:endParaRPr>
                    </a:p>
                    <a:p>
                      <a:pPr marL="377825" marR="372745" indent="-286385">
                        <a:lnSpc>
                          <a:spcPts val="1730"/>
                        </a:lnSpc>
                        <a:buFont typeface="Wingdings"/>
                        <a:buChar char=""/>
                        <a:tabLst>
                          <a:tab pos="377825" algn="l"/>
                          <a:tab pos="378460" algn="l"/>
                        </a:tabLst>
                      </a:pPr>
                      <a:r>
                        <a:rPr lang="x-none" sz="1600" noProof="0" dirty="0">
                          <a:solidFill>
                            <a:srgbClr val="256E82"/>
                          </a:solidFill>
                          <a:latin typeface="+mn-lt"/>
                        </a:rPr>
                        <a:t>kotizacija za učešće u svim naučnim aktivnostima  skupa (tablet računari se dele učesnicima za praćenje </a:t>
                      </a:r>
                      <a:r>
                        <a:rPr lang="x-none" sz="1600" noProof="0" dirty="0" err="1">
                          <a:solidFill>
                            <a:srgbClr val="256E82"/>
                          </a:solidFill>
                          <a:latin typeface="+mn-lt"/>
                        </a:rPr>
                        <a:t>online</a:t>
                      </a:r>
                      <a:r>
                        <a:rPr lang="x-none" sz="1600" noProof="0" dirty="0">
                          <a:solidFill>
                            <a:srgbClr val="256E82"/>
                          </a:solidFill>
                          <a:latin typeface="+mn-lt"/>
                        </a:rPr>
                        <a:t> predavanja i diskusije  u realnom vremenu)</a:t>
                      </a:r>
                      <a:r>
                        <a:rPr lang="en-US" sz="1600" noProof="0" dirty="0">
                          <a:solidFill>
                            <a:srgbClr val="256E82"/>
                          </a:solidFill>
                          <a:latin typeface="+mn-lt"/>
                        </a:rPr>
                        <a:t>;</a:t>
                      </a:r>
                      <a:endParaRPr lang="x-none" sz="1600" noProof="0" dirty="0">
                        <a:solidFill>
                          <a:srgbClr val="256E82"/>
                        </a:solidFill>
                        <a:latin typeface="+mn-lt"/>
                      </a:endParaRPr>
                    </a:p>
                    <a:p>
                      <a:pPr marL="91440" marR="372745" indent="0">
                        <a:lnSpc>
                          <a:spcPts val="1730"/>
                        </a:lnSpc>
                        <a:buFont typeface="Wingdings"/>
                        <a:buNone/>
                        <a:tabLst>
                          <a:tab pos="377825" algn="l"/>
                          <a:tab pos="378460" algn="l"/>
                        </a:tabLst>
                      </a:pPr>
                      <a:endParaRPr lang="x-none" sz="1600" noProof="0" dirty="0">
                        <a:solidFill>
                          <a:srgbClr val="256E82"/>
                        </a:solidFill>
                        <a:latin typeface="+mn-lt"/>
                      </a:endParaRPr>
                    </a:p>
                    <a:p>
                      <a:pPr marL="377825" indent="-286385">
                        <a:lnSpc>
                          <a:spcPts val="1570"/>
                        </a:lnSpc>
                        <a:buFont typeface="Wingdings"/>
                        <a:buChar char=""/>
                        <a:tabLst>
                          <a:tab pos="377825" algn="l"/>
                          <a:tab pos="378460" algn="l"/>
                        </a:tabLst>
                      </a:pPr>
                      <a:r>
                        <a:rPr lang="x-none" sz="1600" noProof="0" dirty="0">
                          <a:solidFill>
                            <a:srgbClr val="256E82"/>
                          </a:solidFill>
                          <a:latin typeface="+mn-lt"/>
                        </a:rPr>
                        <a:t>prateći promotivni materijal.</a:t>
                      </a: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95885">
                        <a:lnSpc>
                          <a:spcPts val="1664"/>
                        </a:lnSpc>
                        <a:spcBef>
                          <a:spcPts val="350"/>
                        </a:spcBef>
                      </a:pPr>
                      <a:r>
                        <a:rPr lang="x-none" sz="1600" b="1" noProof="0" dirty="0">
                          <a:solidFill>
                            <a:schemeClr val="bg1"/>
                          </a:solidFill>
                          <a:latin typeface="+mn-lt"/>
                        </a:rPr>
                        <a:t>Dodatna kotizacija po učesniku</a:t>
                      </a:r>
                    </a:p>
                    <a:p>
                      <a:pPr marL="95885">
                        <a:lnSpc>
                          <a:spcPts val="1664"/>
                        </a:lnSpc>
                        <a:spcBef>
                          <a:spcPts val="350"/>
                        </a:spcBef>
                      </a:pPr>
                      <a:r>
                        <a:rPr lang="x-none" sz="1600" b="1" u="sng" noProof="0" dirty="0">
                          <a:solidFill>
                            <a:schemeClr val="bg1"/>
                          </a:solidFill>
                          <a:latin typeface="+mn-lt"/>
                        </a:rPr>
                        <a:t>u </a:t>
                      </a:r>
                      <a:r>
                        <a:rPr lang="x-none" sz="1600" b="1" u="sng" noProof="0" dirty="0" err="1">
                          <a:solidFill>
                            <a:schemeClr val="bg1"/>
                          </a:solidFill>
                          <a:latin typeface="+mn-lt"/>
                        </a:rPr>
                        <a:t>jednokrevetnoj</a:t>
                      </a:r>
                      <a:r>
                        <a:rPr lang="x-none" sz="1600" b="1" u="sng" noProof="0" dirty="0">
                          <a:solidFill>
                            <a:schemeClr val="bg1"/>
                          </a:solidFill>
                          <a:latin typeface="+mn-lt"/>
                        </a:rPr>
                        <a:t> sobi</a:t>
                      </a:r>
                      <a:r>
                        <a:rPr lang="x-none" sz="1600" b="1" noProof="0" dirty="0">
                          <a:solidFill>
                            <a:schemeClr val="bg1"/>
                          </a:solidFill>
                          <a:latin typeface="+mn-lt"/>
                        </a:rPr>
                        <a:t> – 380 EUR*</a:t>
                      </a:r>
                    </a:p>
                    <a:p>
                      <a:pPr marL="95885" algn="l">
                        <a:lnSpc>
                          <a:spcPts val="1664"/>
                        </a:lnSpc>
                      </a:pPr>
                      <a:endParaRPr lang="x-none" sz="160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377825" indent="-286385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377825" algn="l"/>
                          <a:tab pos="378460" algn="l"/>
                        </a:tabLst>
                      </a:pPr>
                      <a:r>
                        <a:rPr lang="x-none" sz="1600" noProof="0" dirty="0">
                          <a:solidFill>
                            <a:schemeClr val="bg1"/>
                          </a:solidFill>
                          <a:latin typeface="+mn-lt"/>
                        </a:rPr>
                        <a:t>Smeštaj na bazi 2 puna pansiona u hotelu </a:t>
                      </a:r>
                      <a:r>
                        <a:rPr lang="x-none" sz="1600" noProof="0" dirty="0" err="1">
                          <a:solidFill>
                            <a:schemeClr val="bg1"/>
                          </a:solidFill>
                          <a:latin typeface="+mn-lt"/>
                        </a:rPr>
                        <a:t>Zepter</a:t>
                      </a:r>
                      <a:r>
                        <a:rPr lang="x-none" sz="1600" noProof="0" dirty="0">
                          <a:solidFill>
                            <a:schemeClr val="bg1"/>
                          </a:solidFill>
                          <a:latin typeface="+mn-lt"/>
                        </a:rPr>
                        <a:t> 4* i hotelu Fontana 4*, sa uključenim paketima pića tokom pansionskih obroka</a:t>
                      </a:r>
                      <a:r>
                        <a:rPr lang="en-US" sz="1600" noProof="0" dirty="0">
                          <a:solidFill>
                            <a:schemeClr val="bg1"/>
                          </a:solidFill>
                          <a:latin typeface="+mn-lt"/>
                        </a:rPr>
                        <a:t>;</a:t>
                      </a:r>
                      <a:endParaRPr lang="x-none" sz="160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91440" indent="0">
                        <a:lnSpc>
                          <a:spcPct val="100000"/>
                        </a:lnSpc>
                        <a:buFont typeface="Wingdings"/>
                        <a:buNone/>
                        <a:tabLst>
                          <a:tab pos="377825" algn="l"/>
                          <a:tab pos="378460" algn="l"/>
                        </a:tabLst>
                      </a:pPr>
                      <a:endParaRPr lang="x-none" sz="160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377825" marR="372745" indent="-286385">
                        <a:lnSpc>
                          <a:spcPts val="1730"/>
                        </a:lnSpc>
                        <a:buFont typeface="Wingdings"/>
                        <a:buChar char=""/>
                        <a:tabLst>
                          <a:tab pos="377825" algn="l"/>
                          <a:tab pos="378460" algn="l"/>
                        </a:tabLst>
                      </a:pPr>
                      <a:r>
                        <a:rPr lang="x-none" sz="1600" noProof="0" dirty="0">
                          <a:solidFill>
                            <a:schemeClr val="bg1"/>
                          </a:solidFill>
                          <a:latin typeface="+mn-lt"/>
                        </a:rPr>
                        <a:t>kotizacija za učešće u svim naučnim aktivnostima  skupa (tablet računari se dele učesnicima za praćenje </a:t>
                      </a:r>
                      <a:r>
                        <a:rPr lang="x-none" sz="1600" noProof="0" dirty="0" err="1">
                          <a:solidFill>
                            <a:schemeClr val="bg1"/>
                          </a:solidFill>
                          <a:latin typeface="+mn-lt"/>
                        </a:rPr>
                        <a:t>online</a:t>
                      </a:r>
                      <a:r>
                        <a:rPr lang="x-none" sz="1600" noProof="0" dirty="0">
                          <a:solidFill>
                            <a:schemeClr val="bg1"/>
                          </a:solidFill>
                          <a:latin typeface="+mn-lt"/>
                        </a:rPr>
                        <a:t> predavanja i diskusije  u realnom vremenu)</a:t>
                      </a:r>
                      <a:r>
                        <a:rPr lang="en-US" sz="1600" noProof="0" dirty="0">
                          <a:solidFill>
                            <a:schemeClr val="bg1"/>
                          </a:solidFill>
                          <a:latin typeface="+mn-lt"/>
                        </a:rPr>
                        <a:t>;</a:t>
                      </a:r>
                      <a:endParaRPr lang="x-none" sz="160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91440" marR="372745" indent="0">
                        <a:lnSpc>
                          <a:spcPts val="1730"/>
                        </a:lnSpc>
                        <a:buFont typeface="Wingdings"/>
                        <a:buNone/>
                        <a:tabLst>
                          <a:tab pos="377825" algn="l"/>
                          <a:tab pos="378460" algn="l"/>
                        </a:tabLst>
                      </a:pPr>
                      <a:endParaRPr lang="x-none" sz="160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377825" indent="-286385">
                        <a:lnSpc>
                          <a:spcPts val="1570"/>
                        </a:lnSpc>
                        <a:buFont typeface="Wingdings"/>
                        <a:buChar char=""/>
                        <a:tabLst>
                          <a:tab pos="377825" algn="l"/>
                          <a:tab pos="378460" algn="l"/>
                        </a:tabLst>
                      </a:pPr>
                      <a:r>
                        <a:rPr lang="x-none" sz="1600" noProof="0" dirty="0">
                          <a:solidFill>
                            <a:schemeClr val="bg1"/>
                          </a:solidFill>
                          <a:latin typeface="+mn-lt"/>
                        </a:rPr>
                        <a:t>prateći promotivni materijal.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lang="x-none" sz="1600" noProof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rgbClr val="4BACC6">
                            <a:shade val="30000"/>
                            <a:satMod val="115000"/>
                          </a:srgbClr>
                        </a:gs>
                        <a:gs pos="50000">
                          <a:srgbClr val="4BACC6">
                            <a:shade val="67500"/>
                            <a:satMod val="115000"/>
                          </a:srgbClr>
                        </a:gs>
                        <a:gs pos="100000">
                          <a:srgbClr val="4BACC6">
                            <a:shade val="100000"/>
                            <a:satMod val="115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DD7DCF2-BFCB-42A9-AE2A-1A68501DF3F4}"/>
              </a:ext>
            </a:extLst>
          </p:cNvPr>
          <p:cNvSpPr txBox="1"/>
          <p:nvPr/>
        </p:nvSpPr>
        <p:spPr>
          <a:xfrm>
            <a:off x="155943" y="6520934"/>
            <a:ext cx="5414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*</a:t>
            </a:r>
            <a:r>
              <a:rPr lang="x-none" sz="1400" i="1" dirty="0">
                <a:solidFill>
                  <a:schemeClr val="accent5">
                    <a:lumMod val="50000"/>
                  </a:schemeClr>
                </a:solidFill>
              </a:rPr>
              <a:t>Iznosi u EUR se obračunavaju po srednjem kursu NBS, na dan uplate. </a:t>
            </a:r>
            <a:endParaRPr lang="en-US" sz="1400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125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xmlns="" id="{D17316BC-70B8-46EE-964A-9C1842EE6F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00200" y="1524000"/>
            <a:ext cx="6096000" cy="100155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z="3200" spc="19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INDIVIDUALNA SPONZORSTVA</a:t>
            </a:r>
            <a:r>
              <a:rPr lang="x-none" sz="3200" spc="19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x-none" sz="3200" spc="19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x-none" sz="3200" spc="19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bez smeštaja učesnika</a:t>
            </a:r>
            <a:endParaRPr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5" name="object 6">
            <a:extLst>
              <a:ext uri="{FF2B5EF4-FFF2-40B4-BE49-F238E27FC236}">
                <a16:creationId xmlns:a16="http://schemas.microsoft.com/office/drawing/2014/main" xmlns="" id="{B8629F69-B198-40DB-AF2F-B1870DBCC6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195625140"/>
              </p:ext>
            </p:extLst>
          </p:nvPr>
        </p:nvGraphicFramePr>
        <p:xfrm>
          <a:off x="533400" y="2971800"/>
          <a:ext cx="8458199" cy="1847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8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323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76400">
                <a:tc>
                  <a:txBody>
                    <a:bodyPr/>
                    <a:lstStyle/>
                    <a:p>
                      <a:pPr marL="92075">
                        <a:lnSpc>
                          <a:spcPts val="1664"/>
                        </a:lnSpc>
                        <a:spcBef>
                          <a:spcPts val="350"/>
                        </a:spcBef>
                      </a:pPr>
                      <a:endParaRPr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0E3EA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664"/>
                        </a:lnSpc>
                        <a:spcBef>
                          <a:spcPts val="350"/>
                        </a:spcBef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92075">
                        <a:lnSpc>
                          <a:spcPts val="1664"/>
                        </a:lnSpc>
                        <a:spcBef>
                          <a:spcPts val="350"/>
                        </a:spcBef>
                      </a:pPr>
                      <a:r>
                        <a:rPr lang="x-none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K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otizacija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 po </a:t>
                      </a:r>
                      <a:r>
                        <a:rPr lang="en-US" sz="18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učesniku</a:t>
                      </a:r>
                      <a:r>
                        <a:rPr lang="x-none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, za </a:t>
                      </a:r>
                      <a:r>
                        <a:rPr lang="x-none" sz="1800" b="1" dirty="0" err="1">
                          <a:solidFill>
                            <a:schemeClr val="bg1"/>
                          </a:solidFill>
                          <a:latin typeface="+mn-lt"/>
                        </a:rPr>
                        <a:t>online</a:t>
                      </a:r>
                      <a:r>
                        <a:rPr lang="x-none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 pristup stručnim predavanjima – 160 EUR</a:t>
                      </a:r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+mn-lt"/>
                        </a:rPr>
                        <a:t>*</a:t>
                      </a:r>
                      <a:endParaRPr lang="x-none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92075">
                        <a:lnSpc>
                          <a:spcPts val="1664"/>
                        </a:lnSpc>
                        <a:spcBef>
                          <a:spcPts val="350"/>
                        </a:spcBef>
                      </a:pPr>
                      <a:endParaRPr lang="en-US" sz="18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377825" marR="372745" indent="-286385">
                        <a:lnSpc>
                          <a:spcPts val="1730"/>
                        </a:lnSpc>
                        <a:buFont typeface="Wingdings"/>
                        <a:buChar char=""/>
                        <a:tabLst>
                          <a:tab pos="377825" algn="l"/>
                          <a:tab pos="378460" algn="l"/>
                        </a:tabLs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n-lt"/>
                        </a:rPr>
                        <a:t>kotizacija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</a:rPr>
                        <a:t> za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n-lt"/>
                        </a:rPr>
                        <a:t>učešće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</a:rPr>
                        <a:t> u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n-lt"/>
                        </a:rPr>
                        <a:t>svim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n-lt"/>
                        </a:rPr>
                        <a:t>naučnim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n-lt"/>
                        </a:rPr>
                        <a:t>aktivnostima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n-lt"/>
                        </a:rPr>
                        <a:t>skupa</a:t>
                      </a:r>
                      <a:r>
                        <a:rPr lang="x-none" sz="1800" dirty="0">
                          <a:solidFill>
                            <a:schemeClr val="bg1"/>
                          </a:solidFill>
                          <a:latin typeface="+mn-lt"/>
                        </a:rPr>
                        <a:t> (učesnik dobija link za live pristup stručnom delu medicinskog skupa)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</a:rPr>
                        <a:t>;</a:t>
                      </a:r>
                    </a:p>
                    <a:p>
                      <a:pPr marL="377825" marR="372745" indent="-286385">
                        <a:lnSpc>
                          <a:spcPts val="1730"/>
                        </a:lnSpc>
                        <a:buFont typeface="Wingdings"/>
                        <a:buChar char=""/>
                        <a:tabLst>
                          <a:tab pos="377825" algn="l"/>
                          <a:tab pos="378460" algn="l"/>
                        </a:tabLst>
                      </a:pPr>
                      <a:endParaRPr lang="en-US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377825" indent="-286385">
                        <a:lnSpc>
                          <a:spcPts val="1570"/>
                        </a:lnSpc>
                        <a:buFont typeface="Wingdings"/>
                        <a:buChar char=""/>
                        <a:tabLst>
                          <a:tab pos="377825" algn="l"/>
                          <a:tab pos="378460" algn="l"/>
                        </a:tabLst>
                      </a:pP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n-lt"/>
                        </a:rPr>
                        <a:t>prateći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n-lt"/>
                        </a:rPr>
                        <a:t>promotivni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latin typeface="+mn-lt"/>
                        </a:rPr>
                        <a:t>materijal</a:t>
                      </a:r>
                      <a:r>
                        <a:rPr lang="x-none" sz="1800" dirty="0">
                          <a:solidFill>
                            <a:schemeClr val="bg1"/>
                          </a:solidFill>
                          <a:latin typeface="+mn-lt"/>
                        </a:rPr>
                        <a:t> u PDF formatu.</a:t>
                      </a:r>
                    </a:p>
                    <a:p>
                      <a:pPr marL="377825" indent="-286385">
                        <a:lnSpc>
                          <a:spcPts val="1570"/>
                        </a:lnSpc>
                        <a:buFont typeface="Wingdings"/>
                        <a:buChar char=""/>
                        <a:tabLst>
                          <a:tab pos="377825" algn="l"/>
                          <a:tab pos="378460" algn="l"/>
                        </a:tabLst>
                      </a:pPr>
                      <a:endParaRPr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gradFill flip="none" rotWithShape="1">
                      <a:gsLst>
                        <a:gs pos="0">
                          <a:srgbClr val="4BACC6">
                            <a:shade val="30000"/>
                            <a:satMod val="115000"/>
                          </a:srgbClr>
                        </a:gs>
                        <a:gs pos="50000">
                          <a:srgbClr val="4BACC6">
                            <a:shade val="67500"/>
                            <a:satMod val="115000"/>
                          </a:srgbClr>
                        </a:gs>
                        <a:gs pos="100000">
                          <a:srgbClr val="4BACC6">
                            <a:shade val="100000"/>
                            <a:satMod val="115000"/>
                          </a:srgb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DD7DCF2-BFCB-42A9-AE2A-1A68501DF3F4}"/>
              </a:ext>
            </a:extLst>
          </p:cNvPr>
          <p:cNvSpPr txBox="1"/>
          <p:nvPr/>
        </p:nvSpPr>
        <p:spPr>
          <a:xfrm>
            <a:off x="155943" y="6520934"/>
            <a:ext cx="54141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50000"/>
                  </a:schemeClr>
                </a:solidFill>
              </a:rPr>
              <a:t>*</a:t>
            </a:r>
            <a:r>
              <a:rPr lang="x-none" sz="1400" i="1" dirty="0">
                <a:solidFill>
                  <a:schemeClr val="accent5">
                    <a:lumMod val="50000"/>
                  </a:schemeClr>
                </a:solidFill>
              </a:rPr>
              <a:t>Iznosi u EUR se obračunavaju po srednjem kursu NBS, na dan uplate. </a:t>
            </a:r>
            <a:endParaRPr lang="en-US" sz="1400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533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4FB864-B711-432C-AC09-9E14F5E5DAFD}"/>
              </a:ext>
            </a:extLst>
          </p:cNvPr>
          <p:cNvSpPr txBox="1"/>
          <p:nvPr/>
        </p:nvSpPr>
        <p:spPr>
          <a:xfrm>
            <a:off x="609600" y="2388804"/>
            <a:ext cx="7848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dirty="0">
                <a:solidFill>
                  <a:srgbClr val="256E82"/>
                </a:solidFill>
              </a:rPr>
              <a:t>Prijave poslati na mejl: </a:t>
            </a:r>
            <a:r>
              <a:rPr lang="x-none" b="1" u="sng" dirty="0" smtClean="0"/>
              <a:t>GALLILEO@T-COM.ME</a:t>
            </a:r>
            <a:endParaRPr lang="x-none" dirty="0">
              <a:solidFill>
                <a:srgbClr val="256E82"/>
              </a:solidFill>
            </a:endParaRPr>
          </a:p>
          <a:p>
            <a:pPr algn="ctr"/>
            <a:r>
              <a:rPr lang="x-none" dirty="0">
                <a:solidFill>
                  <a:srgbClr val="256E82"/>
                </a:solidFill>
              </a:rPr>
              <a:t>Napomena: u zavisnosti od trenutne epidemiološke situacije i važećih </a:t>
            </a:r>
            <a:r>
              <a:rPr lang="x-none" dirty="0" smtClean="0">
                <a:solidFill>
                  <a:srgbClr val="256E82"/>
                </a:solidFill>
              </a:rPr>
              <a:t>mera</a:t>
            </a:r>
            <a:r>
              <a:rPr lang="x-none" dirty="0">
                <a:solidFill>
                  <a:srgbClr val="256E82"/>
                </a:solidFill>
              </a:rPr>
              <a:t>, postoji dodatna funkcionalnost koja može biti aktivirana: postavljanje štandova sponzora u predkonferencijskom prostoru hotela Zepter</a:t>
            </a:r>
          </a:p>
          <a:p>
            <a:pPr algn="ctr"/>
            <a:endParaRPr lang="x-none" dirty="0">
              <a:solidFill>
                <a:srgbClr val="256E82"/>
              </a:solidFill>
            </a:endParaRPr>
          </a:p>
          <a:p>
            <a:pPr algn="ctr"/>
            <a:r>
              <a:rPr lang="en-US" dirty="0" err="1">
                <a:solidFill>
                  <a:srgbClr val="256E82"/>
                </a:solidFill>
              </a:rPr>
              <a:t>Finalni</a:t>
            </a:r>
            <a:r>
              <a:rPr lang="en-US" dirty="0">
                <a:solidFill>
                  <a:srgbClr val="256E82"/>
                </a:solidFill>
              </a:rPr>
              <a:t> </a:t>
            </a:r>
            <a:r>
              <a:rPr lang="en-US" dirty="0" err="1">
                <a:solidFill>
                  <a:srgbClr val="256E82"/>
                </a:solidFill>
              </a:rPr>
              <a:t>rok</a:t>
            </a:r>
            <a:r>
              <a:rPr lang="en-US" dirty="0">
                <a:solidFill>
                  <a:srgbClr val="256E82"/>
                </a:solidFill>
              </a:rPr>
              <a:t> za </a:t>
            </a:r>
            <a:r>
              <a:rPr lang="en-US" dirty="0" err="1">
                <a:solidFill>
                  <a:srgbClr val="256E82"/>
                </a:solidFill>
              </a:rPr>
              <a:t>prijavu</a:t>
            </a:r>
            <a:r>
              <a:rPr lang="x-none" dirty="0">
                <a:solidFill>
                  <a:srgbClr val="256E82"/>
                </a:solidFill>
              </a:rPr>
              <a:t>: 24.maj 2021</a:t>
            </a:r>
            <a:r>
              <a:rPr lang="x-none" dirty="0" smtClean="0">
                <a:solidFill>
                  <a:srgbClr val="256E82"/>
                </a:solidFill>
              </a:rPr>
              <a:t>.</a:t>
            </a:r>
          </a:p>
          <a:p>
            <a:pPr algn="ctr"/>
            <a:endParaRPr lang="x-none" dirty="0" smtClean="0">
              <a:solidFill>
                <a:srgbClr val="256E82"/>
              </a:solidFill>
            </a:endParaRPr>
          </a:p>
          <a:p>
            <a:pPr algn="ctr"/>
            <a:r>
              <a:rPr lang="x-none" dirty="0" smtClean="0"/>
              <a:t>NAPOMENA:</a:t>
            </a:r>
            <a:r>
              <a:rPr lang="x-none" dirty="0" smtClean="0">
                <a:solidFill>
                  <a:srgbClr val="256E82"/>
                </a:solidFill>
              </a:rPr>
              <a:t> </a:t>
            </a:r>
            <a:r>
              <a:rPr lang="x-none" dirty="0" smtClean="0"/>
              <a:t>U zavisnosti od broja prijavljenih učesnika, agencija će organizovati prevoz iz Crne Gore do Vrnjačke Banje. Cijena prevoza će se nagnadno definisati, jer zavisi od broja prijavljenih učesnika.</a:t>
            </a:r>
            <a:endParaRPr lang="x-none" dirty="0"/>
          </a:p>
          <a:p>
            <a:endParaRPr lang="x-none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xmlns="" id="{ABB607FD-44FE-4400-9EC3-C0A2A0BACE56}"/>
              </a:ext>
            </a:extLst>
          </p:cNvPr>
          <p:cNvSpPr txBox="1">
            <a:spLocks/>
          </p:cNvSpPr>
          <p:nvPr/>
        </p:nvSpPr>
        <p:spPr>
          <a:xfrm>
            <a:off x="285308" y="113070"/>
            <a:ext cx="8839199" cy="199926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4250" b="1" i="0">
                <a:solidFill>
                  <a:srgbClr val="7E7E7E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30"/>
              </a:spcBef>
            </a:pPr>
            <a:r>
              <a:rPr lang="x-none" sz="2400" kern="0" spc="560" dirty="0">
                <a:solidFill>
                  <a:srgbClr val="256E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Hibridni skup</a:t>
            </a:r>
            <a:r>
              <a:rPr lang="x-none" sz="2400" kern="0" spc="56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x-none" sz="2400" kern="0" spc="56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x-none" sz="2400" kern="0" spc="24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12700" algn="ctr">
              <a:spcBef>
                <a:spcPts val="80"/>
              </a:spcBef>
            </a:pPr>
            <a:r>
              <a:rPr lang="x-none" sz="4000" i="1" kern="0" spc="409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COVID</a:t>
            </a:r>
            <a:r>
              <a:rPr lang="x-none" sz="4000" i="1" kern="0" spc="-315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x-none" sz="4000" i="1" kern="0" spc="85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-19, </a:t>
            </a:r>
            <a:br>
              <a:rPr lang="x-none" sz="4000" i="1" kern="0" spc="85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x-none" sz="4000" i="1" kern="0" spc="85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šta smo naučili do sada?</a:t>
            </a:r>
            <a:endParaRPr lang="x-none" sz="4000" i="1" kern="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066800" y="5334000"/>
          <a:ext cx="4953000" cy="1171575"/>
        </p:xfrm>
        <a:graphic>
          <a:graphicData uri="http://schemas.openxmlformats.org/drawingml/2006/table">
            <a:tbl>
              <a:tblPr/>
              <a:tblGrid>
                <a:gridCol w="4953000"/>
              </a:tblGrid>
              <a:tr h="30343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rgbClr val="FF6600"/>
                          </a:solidFill>
                          <a:latin typeface="+mn-lt"/>
                        </a:rPr>
                        <a:t>Turistička agencija Gallileo - Podgorica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 dirty="0">
                          <a:solidFill>
                            <a:srgbClr val="1F497D"/>
                          </a:solidFill>
                          <a:latin typeface="+mn-lt"/>
                        </a:rPr>
                        <a:t>D</a:t>
                      </a:r>
                      <a:r>
                        <a:rPr lang="pt-BR" sz="1100" b="1" i="0" u="none" strike="noStrike" dirty="0">
                          <a:solidFill>
                            <a:srgbClr val="1F497D"/>
                          </a:solidFill>
                          <a:latin typeface="+mn-lt"/>
                        </a:rPr>
                        <a:t>žordža Vašingtona 3/7, 81000 Podgorica, Crna Gora </a:t>
                      </a:r>
                      <a:endParaRPr lang="pt-BR" sz="1100" b="0" i="0" u="none" strike="noStrike" dirty="0">
                        <a:solidFill>
                          <a:srgbClr val="1F497D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7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1F497D"/>
                          </a:solidFill>
                          <a:latin typeface="+mn-lt"/>
                        </a:rPr>
                        <a:t>E-mail: gallileo@t-com.me  </a:t>
                      </a:r>
                      <a:r>
                        <a:rPr lang="x-none" sz="1100" b="1" i="0" u="none" strike="noStrike" dirty="0" smtClean="0">
                          <a:solidFill>
                            <a:srgbClr val="1F497D"/>
                          </a:solidFill>
                          <a:latin typeface="+mn-lt"/>
                        </a:rPr>
                        <a:t>,</a:t>
                      </a:r>
                      <a:r>
                        <a:rPr lang="x-none" sz="1100" b="1" i="0" u="none" strike="noStrike" baseline="0" dirty="0" smtClean="0">
                          <a:solidFill>
                            <a:srgbClr val="1F497D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1F497D"/>
                          </a:solidFill>
                          <a:latin typeface="+mn-lt"/>
                        </a:rPr>
                        <a:t>web</a:t>
                      </a:r>
                      <a:r>
                        <a:rPr lang="en-US" sz="1100" b="1" i="0" u="none" strike="noStrike" dirty="0">
                          <a:solidFill>
                            <a:srgbClr val="1F497D"/>
                          </a:solidFill>
                          <a:latin typeface="+mn-lt"/>
                        </a:rPr>
                        <a:t>: www.gallileo.me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7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>
                          <a:solidFill>
                            <a:srgbClr val="1F497D"/>
                          </a:solidFill>
                          <a:latin typeface="+mn-lt"/>
                        </a:rPr>
                        <a:t>Tel: </a:t>
                      </a:r>
                      <a:r>
                        <a:rPr lang="en-US" sz="1100" b="1" i="0" u="none" strike="noStrike" dirty="0" smtClean="0">
                          <a:solidFill>
                            <a:srgbClr val="1F497D"/>
                          </a:solidFill>
                          <a:latin typeface="+mn-lt"/>
                        </a:rPr>
                        <a:t>00382</a:t>
                      </a:r>
                      <a:r>
                        <a:rPr lang="x-none" sz="1100" b="1" i="0" u="none" strike="noStrike" smtClean="0">
                          <a:solidFill>
                            <a:srgbClr val="1F497D"/>
                          </a:solidFill>
                          <a:latin typeface="+mn-lt"/>
                        </a:rPr>
                        <a:t>69</a:t>
                      </a:r>
                      <a:r>
                        <a:rPr lang="sr-Latn-CS" sz="1100" b="1" i="0" u="none" strike="noStrike" dirty="0" smtClean="0">
                          <a:solidFill>
                            <a:srgbClr val="1F497D"/>
                          </a:solidFill>
                          <a:latin typeface="+mn-lt"/>
                        </a:rPr>
                        <a:t>/</a:t>
                      </a:r>
                      <a:r>
                        <a:rPr lang="x-none" sz="1100" b="1" i="0" u="none" strike="noStrike" smtClean="0">
                          <a:solidFill>
                            <a:srgbClr val="1F497D"/>
                          </a:solidFill>
                          <a:latin typeface="+mn-lt"/>
                        </a:rPr>
                        <a:t>02</a:t>
                      </a:r>
                      <a:r>
                        <a:rPr lang="en-US" sz="1100" b="1" i="0" u="none" strike="noStrike" dirty="0" smtClean="0">
                          <a:solidFill>
                            <a:srgbClr val="1F497D"/>
                          </a:solidFill>
                          <a:latin typeface="+mn-lt"/>
                        </a:rPr>
                        <a:t>9 </a:t>
                      </a:r>
                      <a:r>
                        <a:rPr lang="x-none" sz="1100" b="1" i="0" u="none" strike="noStrike" dirty="0" smtClean="0">
                          <a:solidFill>
                            <a:srgbClr val="1F497D"/>
                          </a:solidFill>
                          <a:latin typeface="+mn-lt"/>
                        </a:rPr>
                        <a:t>178</a:t>
                      </a:r>
                      <a:r>
                        <a:rPr lang="en-US" sz="1100" b="1" i="0" u="none" strike="noStrike" dirty="0" smtClean="0">
                          <a:solidFill>
                            <a:srgbClr val="1F497D"/>
                          </a:solidFill>
                          <a:latin typeface="+mn-lt"/>
                        </a:rPr>
                        <a:t>; Mob</a:t>
                      </a:r>
                      <a:r>
                        <a:rPr lang="en-US" sz="1100" b="1" i="0" u="none" strike="noStrike" dirty="0">
                          <a:solidFill>
                            <a:srgbClr val="1F497D"/>
                          </a:solidFill>
                          <a:latin typeface="+mn-lt"/>
                        </a:rPr>
                        <a:t>: </a:t>
                      </a:r>
                      <a:r>
                        <a:rPr lang="en-US" sz="1100" b="1" i="0" u="none" strike="noStrike" dirty="0" smtClean="0">
                          <a:solidFill>
                            <a:srgbClr val="1F497D"/>
                          </a:solidFill>
                          <a:latin typeface="+mn-lt"/>
                        </a:rPr>
                        <a:t>0038268</a:t>
                      </a:r>
                      <a:r>
                        <a:rPr lang="sr-Latn-CS" sz="1100" b="1" i="0" u="none" strike="noStrike" dirty="0" smtClean="0">
                          <a:solidFill>
                            <a:srgbClr val="1F497D"/>
                          </a:solidFill>
                          <a:latin typeface="+mn-lt"/>
                        </a:rPr>
                        <a:t>/</a:t>
                      </a:r>
                      <a:r>
                        <a:rPr lang="en-US" sz="1100" b="1" i="0" u="none" strike="noStrike" dirty="0" smtClean="0">
                          <a:solidFill>
                            <a:srgbClr val="1F497D"/>
                          </a:solidFill>
                          <a:latin typeface="+mn-lt"/>
                        </a:rPr>
                        <a:t>029 </a:t>
                      </a:r>
                      <a:r>
                        <a:rPr lang="en-US" sz="1100" b="1" i="0" u="none" strike="noStrike" dirty="0">
                          <a:solidFill>
                            <a:srgbClr val="1F497D"/>
                          </a:solidFill>
                          <a:latin typeface="+mn-lt"/>
                        </a:rPr>
                        <a:t>178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7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 dirty="0" err="1">
                          <a:solidFill>
                            <a:srgbClr val="1F497D"/>
                          </a:solidFill>
                          <a:latin typeface="+mn-lt"/>
                        </a:rPr>
                        <a:t>Licenca</a:t>
                      </a:r>
                      <a:r>
                        <a:rPr lang="en-US" sz="1100" b="1" i="0" u="none" strike="noStrike" dirty="0">
                          <a:solidFill>
                            <a:srgbClr val="1F497D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1F497D"/>
                          </a:solidFill>
                          <a:latin typeface="+mn-lt"/>
                        </a:rPr>
                        <a:t>Ministarstva</a:t>
                      </a:r>
                      <a:r>
                        <a:rPr lang="en-US" sz="1100" b="1" i="0" u="none" strike="noStrike" dirty="0">
                          <a:solidFill>
                            <a:srgbClr val="1F497D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b="1" i="0" u="none" strike="noStrike" dirty="0" err="1">
                          <a:solidFill>
                            <a:srgbClr val="1F497D"/>
                          </a:solidFill>
                          <a:latin typeface="+mn-lt"/>
                        </a:rPr>
                        <a:t>turizma</a:t>
                      </a:r>
                      <a:r>
                        <a:rPr lang="en-US" sz="1100" b="1" i="0" u="none" strike="noStrike" dirty="0">
                          <a:solidFill>
                            <a:srgbClr val="1F497D"/>
                          </a:solidFill>
                          <a:latin typeface="+mn-lt"/>
                        </a:rPr>
                        <a:t> Crne Gore br. </a:t>
                      </a:r>
                      <a:r>
                        <a:rPr lang="en-US" sz="1100" b="1" i="0" u="none" strike="noStrike" dirty="0" smtClean="0">
                          <a:solidFill>
                            <a:srgbClr val="1F497D"/>
                          </a:solidFill>
                          <a:latin typeface="+mn-lt"/>
                        </a:rPr>
                        <a:t>12</a:t>
                      </a:r>
                      <a:endParaRPr lang="en-US" sz="1100" b="1" i="0" u="none" strike="noStrike" dirty="0">
                        <a:solidFill>
                          <a:srgbClr val="1F497D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5105400"/>
            <a:ext cx="1600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</TotalTime>
  <Words>910</Words>
  <Application>Microsoft Office PowerPoint</Application>
  <PresentationFormat>On-screen Show (4:3)</PresentationFormat>
  <Paragraphs>156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Hibridni skup  COVID -19,  šta smo naučili do sada?</vt:lpstr>
      <vt:lpstr>PRELIMINARNA AGENDA</vt:lpstr>
      <vt:lpstr>SPONZORSKI  PAKETI  VELIKIH SPONZORA</vt:lpstr>
      <vt:lpstr>Slide 4</vt:lpstr>
      <vt:lpstr>EXTRA+  SPONZORSKI DODACI</vt:lpstr>
      <vt:lpstr>INDIVIDUALNA SPONZORSTVA sa smeštajem učesnika</vt:lpstr>
      <vt:lpstr>INDIVIDUALNA SPONZORSTVA bez smeštaja učesnika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Nacionalni simpozijum COVID -19</dc:title>
  <dc:creator>Jana</dc:creator>
  <cp:lastModifiedBy>Gallileo</cp:lastModifiedBy>
  <cp:revision>52</cp:revision>
  <dcterms:created xsi:type="dcterms:W3CDTF">2020-05-29T09:08:45Z</dcterms:created>
  <dcterms:modified xsi:type="dcterms:W3CDTF">2021-05-17T12:21:47Z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2020-05-28T00:00:00Z</vt:filetime>
  </property>
  <property fmtid="{D5CDD505-2E9C-101B-9397-08002B2CF9AE}" pid="3" name="LastSaved">
    <vt:filetime>2020-05-29T00:00:00Z</vt:filetime>
  </property>
</Properties>
</file>